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handoutMasterIdLst>
    <p:handoutMasterId r:id="rId27"/>
  </p:handoutMasterIdLst>
  <p:sldIdLst>
    <p:sldId id="256" r:id="rId2"/>
    <p:sldId id="265" r:id="rId3"/>
    <p:sldId id="271" r:id="rId4"/>
    <p:sldId id="272" r:id="rId5"/>
    <p:sldId id="267" r:id="rId6"/>
    <p:sldId id="273" r:id="rId7"/>
    <p:sldId id="276" r:id="rId8"/>
    <p:sldId id="268" r:id="rId9"/>
    <p:sldId id="269" r:id="rId10"/>
    <p:sldId id="278" r:id="rId11"/>
    <p:sldId id="277" r:id="rId12"/>
    <p:sldId id="279" r:id="rId13"/>
    <p:sldId id="280" r:id="rId14"/>
    <p:sldId id="281" r:id="rId15"/>
    <p:sldId id="282" r:id="rId16"/>
    <p:sldId id="283" r:id="rId17"/>
    <p:sldId id="270" r:id="rId18"/>
    <p:sldId id="275" r:id="rId19"/>
    <p:sldId id="286" r:id="rId20"/>
    <p:sldId id="287" r:id="rId21"/>
    <p:sldId id="288" r:id="rId22"/>
    <p:sldId id="266" r:id="rId23"/>
    <p:sldId id="284" r:id="rId24"/>
    <p:sldId id="285" r:id="rId25"/>
  </p:sldIdLst>
  <p:sldSz cx="12192000" cy="6858000"/>
  <p:notesSz cx="6858000" cy="9144000"/>
  <p:defaultTextStyle>
    <a:defPPr rtl="0">
      <a:defRPr lang="en-GB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854" autoAdjust="0"/>
    <p:restoredTop sz="81161" autoAdjust="0"/>
  </p:normalViewPr>
  <p:slideViewPr>
    <p:cSldViewPr snapToGrid="0">
      <p:cViewPr varScale="1">
        <p:scale>
          <a:sx n="160" d="100"/>
          <a:sy n="160" d="100"/>
        </p:scale>
        <p:origin x="159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1" d="100"/>
          <a:sy n="81" d="100"/>
        </p:scale>
        <p:origin x="397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0051DD7-2BCB-464E-9CE2-C0A01A55EE99}" type="doc">
      <dgm:prSet loTypeId="urn:microsoft.com/office/officeart/2005/8/layout/cycle7" loCatId="" qsTypeId="urn:microsoft.com/office/officeart/2005/8/quickstyle/simple5" qsCatId="simple" csTypeId="urn:microsoft.com/office/officeart/2005/8/colors/colorful2" csCatId="colorful" phldr="1"/>
      <dgm:spPr/>
      <dgm:t>
        <a:bodyPr/>
        <a:lstStyle/>
        <a:p>
          <a:endParaRPr lang="en-GB"/>
        </a:p>
      </dgm:t>
    </dgm:pt>
    <dgm:pt modelId="{70EF6993-EADD-A044-8609-EAC0A1B56AD3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GB"/>
            <a:t>Compute</a:t>
          </a:r>
          <a:endParaRPr lang="en-GB" dirty="0"/>
        </a:p>
      </dgm:t>
    </dgm:pt>
    <dgm:pt modelId="{55BA49C4-035B-4644-B1A9-9D14C8BF38FD}" type="parTrans" cxnId="{AAAF8148-C9DD-E74B-92F1-5D82D2A11222}">
      <dgm:prSet/>
      <dgm:spPr/>
      <dgm:t>
        <a:bodyPr/>
        <a:lstStyle/>
        <a:p>
          <a:endParaRPr lang="en-GB"/>
        </a:p>
      </dgm:t>
    </dgm:pt>
    <dgm:pt modelId="{AF0C2D3D-CFCB-A34E-914A-0256753C408A}" type="sibTrans" cxnId="{AAAF8148-C9DD-E74B-92F1-5D82D2A11222}">
      <dgm:prSet/>
      <dgm:spPr/>
      <dgm:t>
        <a:bodyPr/>
        <a:lstStyle/>
        <a:p>
          <a:endParaRPr lang="en-GB"/>
        </a:p>
      </dgm:t>
    </dgm:pt>
    <dgm:pt modelId="{1909A37F-7F5A-634D-955F-67586C6FA01F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GB" dirty="0"/>
            <a:t>Networking</a:t>
          </a:r>
        </a:p>
      </dgm:t>
    </dgm:pt>
    <dgm:pt modelId="{B2750F71-59EE-DE40-8438-921CC066BA7A}" type="parTrans" cxnId="{D6A8F1E2-A32B-AE4E-895B-0B188F69544A}">
      <dgm:prSet/>
      <dgm:spPr/>
      <dgm:t>
        <a:bodyPr/>
        <a:lstStyle/>
        <a:p>
          <a:endParaRPr lang="en-GB"/>
        </a:p>
      </dgm:t>
    </dgm:pt>
    <dgm:pt modelId="{80643363-3164-B040-BF39-0D080E7E1863}" type="sibTrans" cxnId="{D6A8F1E2-A32B-AE4E-895B-0B188F69544A}">
      <dgm:prSet/>
      <dgm:spPr/>
      <dgm:t>
        <a:bodyPr/>
        <a:lstStyle/>
        <a:p>
          <a:endParaRPr lang="en-GB"/>
        </a:p>
      </dgm:t>
    </dgm:pt>
    <dgm:pt modelId="{EF70225D-E4C2-5447-B0E7-8CB53F00F913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GB" dirty="0"/>
            <a:t>Storage</a:t>
          </a:r>
        </a:p>
      </dgm:t>
    </dgm:pt>
    <dgm:pt modelId="{BCFE0685-BF90-4947-8A0E-AD7DDFBC21C2}" type="parTrans" cxnId="{76BF8771-9BDF-504C-9711-71C4E568211B}">
      <dgm:prSet/>
      <dgm:spPr/>
      <dgm:t>
        <a:bodyPr/>
        <a:lstStyle/>
        <a:p>
          <a:endParaRPr lang="en-GB"/>
        </a:p>
      </dgm:t>
    </dgm:pt>
    <dgm:pt modelId="{8DD21EB3-07F2-7F46-A6F4-9942CCB6DA6A}" type="sibTrans" cxnId="{76BF8771-9BDF-504C-9711-71C4E568211B}">
      <dgm:prSet/>
      <dgm:spPr/>
      <dgm:t>
        <a:bodyPr/>
        <a:lstStyle/>
        <a:p>
          <a:endParaRPr lang="en-GB"/>
        </a:p>
      </dgm:t>
    </dgm:pt>
    <dgm:pt modelId="{8AC8BF13-BDF3-164C-8855-B35D69CCA085}" type="pres">
      <dgm:prSet presAssocID="{C0051DD7-2BCB-464E-9CE2-C0A01A55EE99}" presName="Name0" presStyleCnt="0">
        <dgm:presLayoutVars>
          <dgm:dir/>
          <dgm:resizeHandles val="exact"/>
        </dgm:presLayoutVars>
      </dgm:prSet>
      <dgm:spPr/>
    </dgm:pt>
    <dgm:pt modelId="{0AC22711-6085-6A4E-933F-000F8C9709E4}" type="pres">
      <dgm:prSet presAssocID="{70EF6993-EADD-A044-8609-EAC0A1B56AD3}" presName="node" presStyleLbl="node1" presStyleIdx="0" presStyleCnt="3">
        <dgm:presLayoutVars>
          <dgm:bulletEnabled val="1"/>
        </dgm:presLayoutVars>
      </dgm:prSet>
      <dgm:spPr/>
    </dgm:pt>
    <dgm:pt modelId="{A71CED75-CACC-3D48-970F-15FB96906647}" type="pres">
      <dgm:prSet presAssocID="{AF0C2D3D-CFCB-A34E-914A-0256753C408A}" presName="sibTrans" presStyleLbl="sibTrans2D1" presStyleIdx="0" presStyleCnt="3"/>
      <dgm:spPr/>
    </dgm:pt>
    <dgm:pt modelId="{285C9BBE-4090-CC45-9D86-58A2F653ACD5}" type="pres">
      <dgm:prSet presAssocID="{AF0C2D3D-CFCB-A34E-914A-0256753C408A}" presName="connectorText" presStyleLbl="sibTrans2D1" presStyleIdx="0" presStyleCnt="3"/>
      <dgm:spPr/>
    </dgm:pt>
    <dgm:pt modelId="{7BFD84F7-E05F-9D4D-A9D4-710E41BF2A17}" type="pres">
      <dgm:prSet presAssocID="{1909A37F-7F5A-634D-955F-67586C6FA01F}" presName="node" presStyleLbl="node1" presStyleIdx="1" presStyleCnt="3">
        <dgm:presLayoutVars>
          <dgm:bulletEnabled val="1"/>
        </dgm:presLayoutVars>
      </dgm:prSet>
      <dgm:spPr/>
    </dgm:pt>
    <dgm:pt modelId="{4B6AF05D-C0EB-354D-AFA8-463BA3D60B3B}" type="pres">
      <dgm:prSet presAssocID="{80643363-3164-B040-BF39-0D080E7E1863}" presName="sibTrans" presStyleLbl="sibTrans2D1" presStyleIdx="1" presStyleCnt="3"/>
      <dgm:spPr/>
    </dgm:pt>
    <dgm:pt modelId="{477A28B4-8A15-9240-9D5C-EB9A7ADA3AA4}" type="pres">
      <dgm:prSet presAssocID="{80643363-3164-B040-BF39-0D080E7E1863}" presName="connectorText" presStyleLbl="sibTrans2D1" presStyleIdx="1" presStyleCnt="3"/>
      <dgm:spPr/>
    </dgm:pt>
    <dgm:pt modelId="{B57D36BC-C748-B04E-9036-B50FD351A96F}" type="pres">
      <dgm:prSet presAssocID="{EF70225D-E4C2-5447-B0E7-8CB53F00F913}" presName="node" presStyleLbl="node1" presStyleIdx="2" presStyleCnt="3">
        <dgm:presLayoutVars>
          <dgm:bulletEnabled val="1"/>
        </dgm:presLayoutVars>
      </dgm:prSet>
      <dgm:spPr/>
    </dgm:pt>
    <dgm:pt modelId="{43E283CA-0416-A642-8D13-DA56622EC23C}" type="pres">
      <dgm:prSet presAssocID="{8DD21EB3-07F2-7F46-A6F4-9942CCB6DA6A}" presName="sibTrans" presStyleLbl="sibTrans2D1" presStyleIdx="2" presStyleCnt="3"/>
      <dgm:spPr/>
    </dgm:pt>
    <dgm:pt modelId="{23AA6C39-89AD-B74E-B0A9-522A9EDA8F3F}" type="pres">
      <dgm:prSet presAssocID="{8DD21EB3-07F2-7F46-A6F4-9942CCB6DA6A}" presName="connectorText" presStyleLbl="sibTrans2D1" presStyleIdx="2" presStyleCnt="3"/>
      <dgm:spPr/>
    </dgm:pt>
  </dgm:ptLst>
  <dgm:cxnLst>
    <dgm:cxn modelId="{6C8AF203-B5AE-C744-B190-D8D213C9325E}" type="presOf" srcId="{80643363-3164-B040-BF39-0D080E7E1863}" destId="{4B6AF05D-C0EB-354D-AFA8-463BA3D60B3B}" srcOrd="0" destOrd="0" presId="urn:microsoft.com/office/officeart/2005/8/layout/cycle7"/>
    <dgm:cxn modelId="{961B5B1C-DF32-0345-9509-7694DA140938}" type="presOf" srcId="{C0051DD7-2BCB-464E-9CE2-C0A01A55EE99}" destId="{8AC8BF13-BDF3-164C-8855-B35D69CCA085}" srcOrd="0" destOrd="0" presId="urn:microsoft.com/office/officeart/2005/8/layout/cycle7"/>
    <dgm:cxn modelId="{2E73F321-C1C2-584C-93D2-6C9409DD5AD6}" type="presOf" srcId="{EF70225D-E4C2-5447-B0E7-8CB53F00F913}" destId="{B57D36BC-C748-B04E-9036-B50FD351A96F}" srcOrd="0" destOrd="0" presId="urn:microsoft.com/office/officeart/2005/8/layout/cycle7"/>
    <dgm:cxn modelId="{AAAF8148-C9DD-E74B-92F1-5D82D2A11222}" srcId="{C0051DD7-2BCB-464E-9CE2-C0A01A55EE99}" destId="{70EF6993-EADD-A044-8609-EAC0A1B56AD3}" srcOrd="0" destOrd="0" parTransId="{55BA49C4-035B-4644-B1A9-9D14C8BF38FD}" sibTransId="{AF0C2D3D-CFCB-A34E-914A-0256753C408A}"/>
    <dgm:cxn modelId="{76BF8771-9BDF-504C-9711-71C4E568211B}" srcId="{C0051DD7-2BCB-464E-9CE2-C0A01A55EE99}" destId="{EF70225D-E4C2-5447-B0E7-8CB53F00F913}" srcOrd="2" destOrd="0" parTransId="{BCFE0685-BF90-4947-8A0E-AD7DDFBC21C2}" sibTransId="{8DD21EB3-07F2-7F46-A6F4-9942CCB6DA6A}"/>
    <dgm:cxn modelId="{A4A51B7D-0976-1A40-80E7-139D6CD73E16}" type="presOf" srcId="{70EF6993-EADD-A044-8609-EAC0A1B56AD3}" destId="{0AC22711-6085-6A4E-933F-000F8C9709E4}" srcOrd="0" destOrd="0" presId="urn:microsoft.com/office/officeart/2005/8/layout/cycle7"/>
    <dgm:cxn modelId="{C9F3AF8F-F6DF-8849-B566-F61146055858}" type="presOf" srcId="{80643363-3164-B040-BF39-0D080E7E1863}" destId="{477A28B4-8A15-9240-9D5C-EB9A7ADA3AA4}" srcOrd="1" destOrd="0" presId="urn:microsoft.com/office/officeart/2005/8/layout/cycle7"/>
    <dgm:cxn modelId="{EA002E97-7220-7643-A599-27F98BA6978D}" type="presOf" srcId="{8DD21EB3-07F2-7F46-A6F4-9942CCB6DA6A}" destId="{43E283CA-0416-A642-8D13-DA56622EC23C}" srcOrd="0" destOrd="0" presId="urn:microsoft.com/office/officeart/2005/8/layout/cycle7"/>
    <dgm:cxn modelId="{3B196CAA-FB11-3E4E-A3DD-B14196E8C5A6}" type="presOf" srcId="{1909A37F-7F5A-634D-955F-67586C6FA01F}" destId="{7BFD84F7-E05F-9D4D-A9D4-710E41BF2A17}" srcOrd="0" destOrd="0" presId="urn:microsoft.com/office/officeart/2005/8/layout/cycle7"/>
    <dgm:cxn modelId="{4B9F52BC-5A18-614A-AE90-ADB4C16C55A7}" type="presOf" srcId="{8DD21EB3-07F2-7F46-A6F4-9942CCB6DA6A}" destId="{23AA6C39-89AD-B74E-B0A9-522A9EDA8F3F}" srcOrd="1" destOrd="0" presId="urn:microsoft.com/office/officeart/2005/8/layout/cycle7"/>
    <dgm:cxn modelId="{08FF7ED3-7754-3D4B-8AF6-8E79FB455C15}" type="presOf" srcId="{AF0C2D3D-CFCB-A34E-914A-0256753C408A}" destId="{285C9BBE-4090-CC45-9D86-58A2F653ACD5}" srcOrd="1" destOrd="0" presId="urn:microsoft.com/office/officeart/2005/8/layout/cycle7"/>
    <dgm:cxn modelId="{D6A8F1E2-A32B-AE4E-895B-0B188F69544A}" srcId="{C0051DD7-2BCB-464E-9CE2-C0A01A55EE99}" destId="{1909A37F-7F5A-634D-955F-67586C6FA01F}" srcOrd="1" destOrd="0" parTransId="{B2750F71-59EE-DE40-8438-921CC066BA7A}" sibTransId="{80643363-3164-B040-BF39-0D080E7E1863}"/>
    <dgm:cxn modelId="{AFAF35EE-2A4E-A64F-8DA7-84F1A16BDEDF}" type="presOf" srcId="{AF0C2D3D-CFCB-A34E-914A-0256753C408A}" destId="{A71CED75-CACC-3D48-970F-15FB96906647}" srcOrd="0" destOrd="0" presId="urn:microsoft.com/office/officeart/2005/8/layout/cycle7"/>
    <dgm:cxn modelId="{A377BA39-2D58-FE49-AC96-44545CCEB645}" type="presParOf" srcId="{8AC8BF13-BDF3-164C-8855-B35D69CCA085}" destId="{0AC22711-6085-6A4E-933F-000F8C9709E4}" srcOrd="0" destOrd="0" presId="urn:microsoft.com/office/officeart/2005/8/layout/cycle7"/>
    <dgm:cxn modelId="{F2F4F9B3-EE0B-AE41-93B5-20A695897CC9}" type="presParOf" srcId="{8AC8BF13-BDF3-164C-8855-B35D69CCA085}" destId="{A71CED75-CACC-3D48-970F-15FB96906647}" srcOrd="1" destOrd="0" presId="urn:microsoft.com/office/officeart/2005/8/layout/cycle7"/>
    <dgm:cxn modelId="{644197CF-FEDF-4945-9918-C1A8FEDF0FD0}" type="presParOf" srcId="{A71CED75-CACC-3D48-970F-15FB96906647}" destId="{285C9BBE-4090-CC45-9D86-58A2F653ACD5}" srcOrd="0" destOrd="0" presId="urn:microsoft.com/office/officeart/2005/8/layout/cycle7"/>
    <dgm:cxn modelId="{1EF51097-3FD1-E34C-B1FB-0A6391EB3D2A}" type="presParOf" srcId="{8AC8BF13-BDF3-164C-8855-B35D69CCA085}" destId="{7BFD84F7-E05F-9D4D-A9D4-710E41BF2A17}" srcOrd="2" destOrd="0" presId="urn:microsoft.com/office/officeart/2005/8/layout/cycle7"/>
    <dgm:cxn modelId="{4480B98D-590D-2D44-AE5E-B9A36568DFE6}" type="presParOf" srcId="{8AC8BF13-BDF3-164C-8855-B35D69CCA085}" destId="{4B6AF05D-C0EB-354D-AFA8-463BA3D60B3B}" srcOrd="3" destOrd="0" presId="urn:microsoft.com/office/officeart/2005/8/layout/cycle7"/>
    <dgm:cxn modelId="{E024516E-7E91-3E4E-8D99-752D51739E20}" type="presParOf" srcId="{4B6AF05D-C0EB-354D-AFA8-463BA3D60B3B}" destId="{477A28B4-8A15-9240-9D5C-EB9A7ADA3AA4}" srcOrd="0" destOrd="0" presId="urn:microsoft.com/office/officeart/2005/8/layout/cycle7"/>
    <dgm:cxn modelId="{6CFE9D36-F7AE-464F-93E2-28F38554EC77}" type="presParOf" srcId="{8AC8BF13-BDF3-164C-8855-B35D69CCA085}" destId="{B57D36BC-C748-B04E-9036-B50FD351A96F}" srcOrd="4" destOrd="0" presId="urn:microsoft.com/office/officeart/2005/8/layout/cycle7"/>
    <dgm:cxn modelId="{F74A35AF-F550-034C-AD5D-9DEA7857213A}" type="presParOf" srcId="{8AC8BF13-BDF3-164C-8855-B35D69CCA085}" destId="{43E283CA-0416-A642-8D13-DA56622EC23C}" srcOrd="5" destOrd="0" presId="urn:microsoft.com/office/officeart/2005/8/layout/cycle7"/>
    <dgm:cxn modelId="{5178CBC3-8982-5146-946B-EA8A64FAF021}" type="presParOf" srcId="{43E283CA-0416-A642-8D13-DA56622EC23C}" destId="{23AA6C39-89AD-B74E-B0A9-522A9EDA8F3F}" srcOrd="0" destOrd="0" presId="urn:microsoft.com/office/officeart/2005/8/layout/cycle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C22711-6085-6A4E-933F-000F8C9709E4}">
      <dsp:nvSpPr>
        <dsp:cNvPr id="0" name=""/>
        <dsp:cNvSpPr/>
      </dsp:nvSpPr>
      <dsp:spPr>
        <a:xfrm>
          <a:off x="4130761" y="1008"/>
          <a:ext cx="2254076" cy="112703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kern="1200"/>
            <a:t>Compute</a:t>
          </a:r>
          <a:endParaRPr lang="en-GB" sz="3200" kern="1200" dirty="0"/>
        </a:p>
      </dsp:txBody>
      <dsp:txXfrm>
        <a:off x="4163771" y="34018"/>
        <a:ext cx="2188056" cy="1061018"/>
      </dsp:txXfrm>
    </dsp:sp>
    <dsp:sp modelId="{A71CED75-CACC-3D48-970F-15FB96906647}">
      <dsp:nvSpPr>
        <dsp:cNvPr id="0" name=""/>
        <dsp:cNvSpPr/>
      </dsp:nvSpPr>
      <dsp:spPr>
        <a:xfrm rot="3600000">
          <a:off x="5601314" y="1978437"/>
          <a:ext cx="1173356" cy="394463"/>
        </a:xfrm>
        <a:prstGeom prst="left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600" kern="1200"/>
        </a:p>
      </dsp:txBody>
      <dsp:txXfrm>
        <a:off x="5719653" y="2057330"/>
        <a:ext cx="936678" cy="236677"/>
      </dsp:txXfrm>
    </dsp:sp>
    <dsp:sp modelId="{7BFD84F7-E05F-9D4D-A9D4-710E41BF2A17}">
      <dsp:nvSpPr>
        <dsp:cNvPr id="0" name=""/>
        <dsp:cNvSpPr/>
      </dsp:nvSpPr>
      <dsp:spPr>
        <a:xfrm>
          <a:off x="5991147" y="3223291"/>
          <a:ext cx="2254076" cy="112703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751547"/>
                <a:satOff val="-169"/>
                <a:lumOff val="392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751547"/>
                <a:satOff val="-169"/>
                <a:lumOff val="392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751547"/>
                <a:satOff val="-169"/>
                <a:lumOff val="392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kern="1200" dirty="0"/>
            <a:t>Networking</a:t>
          </a:r>
        </a:p>
      </dsp:txBody>
      <dsp:txXfrm>
        <a:off x="6024157" y="3256301"/>
        <a:ext cx="2188056" cy="1061018"/>
      </dsp:txXfrm>
    </dsp:sp>
    <dsp:sp modelId="{4B6AF05D-C0EB-354D-AFA8-463BA3D60B3B}">
      <dsp:nvSpPr>
        <dsp:cNvPr id="0" name=""/>
        <dsp:cNvSpPr/>
      </dsp:nvSpPr>
      <dsp:spPr>
        <a:xfrm rot="10800000">
          <a:off x="4671121" y="3589579"/>
          <a:ext cx="1173356" cy="394463"/>
        </a:xfrm>
        <a:prstGeom prst="left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hueOff val="751547"/>
                <a:satOff val="-169"/>
                <a:lumOff val="392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751547"/>
                <a:satOff val="-169"/>
                <a:lumOff val="392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751547"/>
                <a:satOff val="-169"/>
                <a:lumOff val="392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600" kern="1200"/>
        </a:p>
      </dsp:txBody>
      <dsp:txXfrm rot="10800000">
        <a:off x="4789460" y="3668472"/>
        <a:ext cx="936678" cy="236677"/>
      </dsp:txXfrm>
    </dsp:sp>
    <dsp:sp modelId="{B57D36BC-C748-B04E-9036-B50FD351A96F}">
      <dsp:nvSpPr>
        <dsp:cNvPr id="0" name=""/>
        <dsp:cNvSpPr/>
      </dsp:nvSpPr>
      <dsp:spPr>
        <a:xfrm>
          <a:off x="2270375" y="3223291"/>
          <a:ext cx="2254076" cy="112703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1503094"/>
                <a:satOff val="-338"/>
                <a:lumOff val="784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1503094"/>
                <a:satOff val="-338"/>
                <a:lumOff val="784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1503094"/>
                <a:satOff val="-338"/>
                <a:lumOff val="784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kern="1200" dirty="0"/>
            <a:t>Storage</a:t>
          </a:r>
        </a:p>
      </dsp:txBody>
      <dsp:txXfrm>
        <a:off x="2303385" y="3256301"/>
        <a:ext cx="2188056" cy="1061018"/>
      </dsp:txXfrm>
    </dsp:sp>
    <dsp:sp modelId="{43E283CA-0416-A642-8D13-DA56622EC23C}">
      <dsp:nvSpPr>
        <dsp:cNvPr id="0" name=""/>
        <dsp:cNvSpPr/>
      </dsp:nvSpPr>
      <dsp:spPr>
        <a:xfrm rot="18000000">
          <a:off x="3740928" y="1978437"/>
          <a:ext cx="1173356" cy="394463"/>
        </a:xfrm>
        <a:prstGeom prst="left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hueOff val="1503094"/>
                <a:satOff val="-338"/>
                <a:lumOff val="784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1503094"/>
                <a:satOff val="-338"/>
                <a:lumOff val="784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1503094"/>
                <a:satOff val="-338"/>
                <a:lumOff val="784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600" kern="1200"/>
        </a:p>
      </dsp:txBody>
      <dsp:txXfrm>
        <a:off x="3859267" y="2057330"/>
        <a:ext cx="936678" cy="23667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7">
  <dgm:title val=""/>
  <dgm:desc val=""/>
  <dgm:catLst>
    <dgm:cat type="cycle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</dgm:alg>
      </dgm:if>
      <dgm:else name="Name3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onstrLst>
      <dgm:constr type="diam" refType="w"/>
      <dgm:constr type="w" for="ch" ptType="node" refType="w"/>
      <dgm:constr type="primFontSz" for="ch" ptType="node" op="equ" val="65"/>
      <dgm:constr type="w" for="ch" forName="sibTrans" refType="w" refFor="ch" refPtType="node" op="equ" fact="0.35"/>
      <dgm:constr type="connDist" for="ch" forName="sibTrans" op="equ"/>
      <dgm:constr type="primFontSz" for="des" forName="connectorText" op="equ" val="55"/>
      <dgm:constr type="primFontSz" for="des" forName="connectorText" refType="primFontSz" refFor="ch" refPtType="node" op="lte" fact="0.8"/>
      <dgm:constr type="sibSp" refType="w" refFor="ch" refPtType="node" op="equ" fact="0.65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4">
        <dgm:if name="Name5" axis="par ch" ptType="doc node" func="cnt" op="gt" val="1">
          <dgm:forEach name="sibTransForEach" axis="followSib" ptType="sibTrans" hideLastTrans="0" cnt="1">
            <dgm:layoutNode name="sibTrans">
              <dgm:choose name="Name6">
                <dgm:if name="Name7" axis="par ch" ptType="doc node" func="posEven" op="equ" val="1">
                  <dgm:alg type="conn">
                    <dgm:param type="begPts" val="radial"/>
                    <dgm:param type="endPts" val="radial"/>
                    <dgm:param type="begSty" val="arr"/>
                    <dgm:param type="endSty" val="arr"/>
                  </dgm:alg>
                </dgm:if>
                <dgm:else name="Name8">
                  <dgm:alg type="conn">
                    <dgm:param type="begPts" val="auto"/>
                    <dgm:param type="endPts" val="auto"/>
                    <dgm:param type="begSty" val="arr"/>
                    <dgm:param type="endSty" val="arr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5"/>
                <dgm:constr type="connDist"/>
                <dgm:constr type="begPad" refType="connDist" fact="0.1"/>
                <dgm:constr type="endPad" refType="connDist" fact="0.1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9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BC10188-DC2C-458D-AB41-143A0BE9A31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9634E15-7196-43FC-B912-C4D8B4A2CE7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11A39B92-F008-461C-9F6B-58A28C8E74B6}" type="datetime1">
              <a:rPr lang="en-GB" smtClean="0"/>
              <a:t>15/04/2023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EA2570-D5B6-41CB-96C2-FFC9944668E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C31B37-7A69-4C30-9B63-29F8242FC24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389B6C8-888A-401B-9F9B-D41D36B6C3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310006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38C93066-4B2A-4AFA-904B-9C97A790BCD1}" type="datetime1">
              <a:rPr lang="en-GB" noProof="0" smtClean="0"/>
              <a:t>15/04/2023</a:t>
            </a:fld>
            <a:endParaRPr lang="en-GB" noProof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GB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3F28A1F-3E69-47E5-AE93-E7F2155A242D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07593327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3F28A1F-3E69-47E5-AE93-E7F2155A242D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1367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b="0" i="0" dirty="0">
                <a:solidFill>
                  <a:srgbClr val="202124"/>
                </a:solidFill>
                <a:effectLst/>
                <a:latin typeface="Google Sans"/>
              </a:rPr>
              <a:t>Community cloud computing refers to </a:t>
            </a:r>
            <a:r>
              <a:rPr lang="en-IN" b="0" i="0" dirty="0">
                <a:solidFill>
                  <a:srgbClr val="040C28"/>
                </a:solidFill>
                <a:effectLst/>
                <a:latin typeface="Google Sans"/>
              </a:rPr>
              <a:t>a shared cloud computing service environment that is targeted to a limited set of organizations or employees</a:t>
            </a:r>
            <a:r>
              <a:rPr lang="en-IN" b="0" i="0" dirty="0">
                <a:solidFill>
                  <a:srgbClr val="202124"/>
                </a:solidFill>
                <a:effectLst/>
                <a:latin typeface="Google Sans"/>
              </a:rPr>
              <a:t> (such as banks or heads of trading firms).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3F28A1F-3E69-47E5-AE93-E7F2155A242D}" type="slidenum">
              <a:rPr lang="en-GB" noProof="0" smtClean="0"/>
              <a:t>5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42202900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b="0" i="0" dirty="0">
                <a:solidFill>
                  <a:srgbClr val="D1D5DB"/>
                </a:solidFill>
                <a:effectLst/>
              </a:rPr>
              <a:t>Without the need for managing infrastructure.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3F28A1F-3E69-47E5-AE93-E7F2155A242D}" type="slidenum">
              <a:rPr lang="en-GB" noProof="0" smtClean="0"/>
              <a:t>11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3192022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b="0" i="0" dirty="0">
                <a:solidFill>
                  <a:srgbClr val="D1D5DB"/>
                </a:solidFill>
                <a:effectLst/>
                <a:latin typeface="Söhne"/>
              </a:rPr>
              <a:t>Azure Logic Apps: Create and run workflows that integrate with various services and systems to automate business processes.</a:t>
            </a:r>
            <a:endParaRPr lang="en-US" dirty="0"/>
          </a:p>
          <a:p>
            <a:r>
              <a:rPr lang="en-US" dirty="0"/>
              <a:t>Azure Functions: </a:t>
            </a:r>
            <a:r>
              <a:rPr lang="en-IN" b="0" i="0" dirty="0">
                <a:solidFill>
                  <a:srgbClr val="D1D5DB"/>
                </a:solidFill>
                <a:effectLst/>
                <a:latin typeface="Söhne"/>
              </a:rPr>
              <a:t>Event-driven code in response to triggers such as HTTP requests, timers, and message queues.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3F28A1F-3E69-47E5-AE93-E7F2155A242D}" type="slidenum">
              <a:rPr lang="en-GB" noProof="0" smtClean="0"/>
              <a:t>12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0918961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What: </a:t>
            </a:r>
            <a:r>
              <a:rPr lang="en-IN" b="0" i="0" dirty="0">
                <a:solidFill>
                  <a:srgbClr val="D1D5DB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No need for local installation/maintenance.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b="0" i="0" dirty="0">
                <a:solidFill>
                  <a:srgbClr val="D1D5DB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Why: Software without the need for upfront investments in hardware, software, and infrastructure.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b="0" i="0" dirty="0">
                <a:solidFill>
                  <a:srgbClr val="D1D5DB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When: </a:t>
            </a:r>
            <a:r>
              <a:rPr lang="en-IN" sz="1200" b="0" i="0" dirty="0">
                <a:solidFill>
                  <a:srgbClr val="D1D5DB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and want to avoid the hassle of software installation, updates, and maintenance.</a:t>
            </a:r>
            <a:endParaRPr lang="en-IN" b="0" i="0" dirty="0">
              <a:solidFill>
                <a:srgbClr val="D1D5DB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b="0" i="0" dirty="0">
                <a:solidFill>
                  <a:srgbClr val="D1D5DB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Where: Typically accessed through web browsers or mobile apps.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b="0" i="0" dirty="0">
                <a:solidFill>
                  <a:srgbClr val="D1D5DB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Who: Who needs access to software applications for various purposes, such as productivity, communication, collaboration, and more.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b="0" i="0" dirty="0">
                <a:solidFill>
                  <a:srgbClr val="D1D5DB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How: </a:t>
            </a:r>
            <a:r>
              <a:rPr lang="en-IN" sz="1200" b="0" i="0" dirty="0">
                <a:solidFill>
                  <a:srgbClr val="D1D5DB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Where users pay for the usage of the software and access it over the internet without the need for local installations or updates.</a:t>
            </a:r>
            <a:endParaRPr lang="en-IN" b="0" i="0" dirty="0">
              <a:solidFill>
                <a:srgbClr val="D1D5DB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3F28A1F-3E69-47E5-AE93-E7F2155A242D}" type="slidenum">
              <a:rPr lang="en-GB" noProof="0" smtClean="0"/>
              <a:t>14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0527896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b="0" i="0" dirty="0">
                <a:solidFill>
                  <a:srgbClr val="D1D5DB"/>
                </a:solidFill>
                <a:effectLst/>
                <a:latin typeface="Söhne"/>
              </a:rPr>
              <a:t>Azure Logic Apps: Create and run workflows that integrate with various services and systems to automate business processes.</a:t>
            </a:r>
            <a:endParaRPr lang="en-US" dirty="0"/>
          </a:p>
          <a:p>
            <a:r>
              <a:rPr lang="en-US" dirty="0"/>
              <a:t>Azure Functions: </a:t>
            </a:r>
            <a:r>
              <a:rPr lang="en-IN" b="0" i="0" dirty="0">
                <a:solidFill>
                  <a:srgbClr val="D1D5DB"/>
                </a:solidFill>
                <a:effectLst/>
                <a:latin typeface="Söhne"/>
              </a:rPr>
              <a:t>Event-driven code in response to triggers such as HTTP requests, timers, and message queues.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3F28A1F-3E69-47E5-AE93-E7F2155A242D}" type="slidenum">
              <a:rPr lang="en-GB" noProof="0" smtClean="0"/>
              <a:t>15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3531288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98B13-3B32-4354-B2B5-3165F2F6E6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3611" y="1676409"/>
            <a:ext cx="3923999" cy="2436592"/>
          </a:xfrm>
        </p:spPr>
        <p:txBody>
          <a:bodyPr lIns="0" tIns="0" rIns="0" bIns="0" rtlCol="0" anchor="b">
            <a:noAutofit/>
          </a:bodyPr>
          <a:lstStyle>
            <a:lvl1pPr>
              <a:lnSpc>
                <a:spcPct val="70000"/>
              </a:lnSpc>
              <a:defRPr sz="7200" spc="-300"/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BB88CF-DF4F-4857-8602-72BCF5DDCDA1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7873612" y="4611901"/>
            <a:ext cx="3924000" cy="684000"/>
          </a:xfrm>
        </p:spPr>
        <p:txBody>
          <a:bodyPr lIns="0" tIns="0" rIns="0" bIns="0"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7EEBB7C-1679-4665-8688-1FA973E73DC1}"/>
              </a:ext>
            </a:extLst>
          </p:cNvPr>
          <p:cNvCxnSpPr/>
          <p:nvPr userDrawn="1"/>
        </p:nvCxnSpPr>
        <p:spPr>
          <a:xfrm>
            <a:off x="7874732" y="4373775"/>
            <a:ext cx="3924000" cy="0"/>
          </a:xfrm>
          <a:prstGeom prst="line">
            <a:avLst/>
          </a:prstGeom>
          <a:ln w="63500">
            <a:gradFill>
              <a:gsLst>
                <a:gs pos="0">
                  <a:schemeClr val="accent2"/>
                </a:gs>
                <a:gs pos="100000">
                  <a:schemeClr val="accent2">
                    <a:lumMod val="50000"/>
                  </a:schemeClr>
                </a:gs>
              </a:gsLst>
              <a:lin ang="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F1E3214F-3A93-4A1C-920D-D86BE35A58FB}"/>
              </a:ext>
            </a:extLst>
          </p:cNvPr>
          <p:cNvSpPr/>
          <p:nvPr userDrawn="1"/>
        </p:nvSpPr>
        <p:spPr>
          <a:xfrm>
            <a:off x="0" y="1"/>
            <a:ext cx="7512000" cy="672147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13E97E5-C83B-444A-8C07-35D699E7C34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r>
              <a:rPr lang="en-GB" noProof="0"/>
              <a:t>PAGE </a:t>
            </a:r>
            <a:fld id="{4A9B5881-4007-4345-955A-79C2656F0C49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2265322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1AB651-5612-4E6A-9B35-A555D082EC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1389A2-D77B-40CA-AD1E-0178AEFAD1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DCA993-CBEA-48C5-BD35-50ABDFF640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8ED8E0-95EC-469F-9B7E-562FBDFDE6C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r>
              <a:rPr lang="en-GB" noProof="0"/>
              <a:t>PAGE </a:t>
            </a:r>
            <a:fld id="{4A9B5881-4007-4345-955A-79C2656F0C49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6463448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76F88-2A37-410D-A685-E455AF3D0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/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764B46-B015-44F7-8DC0-AFB8D275E4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3C8232-2077-497A-9142-B787E2B03A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AF6077C-D913-4FD0-B6E0-6D70BEFD40E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3905DBB-3AA9-4435-AC97-732293FDE7E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54C901-FCAF-4DFB-A621-6A969641CA7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r>
              <a:rPr lang="en-GB" noProof="0"/>
              <a:t>PAGE </a:t>
            </a:r>
            <a:fld id="{4A9B5881-4007-4345-955A-79C2656F0C49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2921455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F2623-2255-4BBA-9577-B3A3FD2AE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259F0F0-5E7C-4FC9-8E90-6ADCD7A714B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r>
              <a:rPr lang="en-GB" noProof="0"/>
              <a:t>PAGE </a:t>
            </a:r>
            <a:fld id="{4A9B5881-4007-4345-955A-79C2656F0C49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1055322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A9D3FFB-BE14-4D90-A515-10EDD1BEE6F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r>
              <a:rPr lang="en-GB" noProof="0"/>
              <a:t>PAGE </a:t>
            </a:r>
            <a:fld id="{4A9B5881-4007-4345-955A-79C2656F0C49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6276739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451E51-BE82-4B1B-9CB6-89C26464DB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CCBF8C-3CF7-47E6-9AB0-15584178B4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07DA3C-0298-45CF-AFC3-41031C0763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C4FF87-D01E-416B-9EF8-E107C4EDDC4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r>
              <a:rPr lang="en-GB" noProof="0"/>
              <a:t>PAGE </a:t>
            </a:r>
            <a:fld id="{4A9B5881-4007-4345-955A-79C2656F0C49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985334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98B13-3B32-4354-B2B5-3165F2F6E6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3611" y="1676409"/>
            <a:ext cx="3923999" cy="2436592"/>
          </a:xfrm>
        </p:spPr>
        <p:txBody>
          <a:bodyPr lIns="0" tIns="0" rIns="0" bIns="0" rtlCol="0" anchor="b">
            <a:noAutofit/>
          </a:bodyPr>
          <a:lstStyle>
            <a:lvl1pPr>
              <a:lnSpc>
                <a:spcPct val="70000"/>
              </a:lnSpc>
              <a:defRPr sz="7200" spc="-300"/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BB88CF-DF4F-4857-8602-72BCF5DDCDA1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7873612" y="4611901"/>
            <a:ext cx="3924000" cy="684000"/>
          </a:xfrm>
        </p:spPr>
        <p:txBody>
          <a:bodyPr lIns="0" tIns="0" rIns="0" bIns="0"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7EEBB7C-1679-4665-8688-1FA973E73DC1}"/>
              </a:ext>
            </a:extLst>
          </p:cNvPr>
          <p:cNvCxnSpPr/>
          <p:nvPr userDrawn="1"/>
        </p:nvCxnSpPr>
        <p:spPr>
          <a:xfrm>
            <a:off x="7874732" y="4373775"/>
            <a:ext cx="3924000" cy="0"/>
          </a:xfrm>
          <a:prstGeom prst="line">
            <a:avLst/>
          </a:prstGeom>
          <a:ln w="63500">
            <a:gradFill>
              <a:gsLst>
                <a:gs pos="0">
                  <a:schemeClr val="accent2"/>
                </a:gs>
                <a:gs pos="100000">
                  <a:schemeClr val="accent2">
                    <a:lumMod val="50000"/>
                  </a:schemeClr>
                </a:gs>
              </a:gsLst>
              <a:lin ang="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F1E3214F-3A93-4A1C-920D-D86BE35A58FB}"/>
              </a:ext>
            </a:extLst>
          </p:cNvPr>
          <p:cNvSpPr/>
          <p:nvPr userDrawn="1"/>
        </p:nvSpPr>
        <p:spPr>
          <a:xfrm>
            <a:off x="0" y="1"/>
            <a:ext cx="7512000" cy="672147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13E97E5-C83B-444A-8C07-35D699E7C34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r>
              <a:rPr lang="en-GB" noProof="0"/>
              <a:t>PAGE </a:t>
            </a:r>
            <a:fld id="{4A9B5881-4007-4345-955A-79C2656F0C49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2641ECAC-0557-4843-8433-067E4414E2F5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-1" y="0"/>
            <a:ext cx="7512001" cy="6727855"/>
          </a:xfrm>
          <a:solidFill>
            <a:schemeClr val="tx1">
              <a:lumMod val="85000"/>
              <a:lumOff val="15000"/>
            </a:schemeClr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sz="1400" i="1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n-GB" noProof="0"/>
              <a:t>Insert Your Picture Here</a:t>
            </a:r>
          </a:p>
        </p:txBody>
      </p:sp>
    </p:spTree>
    <p:extLst>
      <p:ext uri="{BB962C8B-B14F-4D97-AF65-F5344CB8AC3E}">
        <p14:creationId xmlns:p14="http://schemas.microsoft.com/office/powerpoint/2010/main" val="33943833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1AD08-4E28-4191-9B62-EAD61608E5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11076"/>
            <a:ext cx="6273800" cy="833663"/>
          </a:xfrm>
          <a:solidFill>
            <a:schemeClr val="accent2">
              <a:lumMod val="50000"/>
            </a:schemeClr>
          </a:solidFill>
        </p:spPr>
        <p:txBody>
          <a:bodyPr tIns="108000" bIns="108000" rtlCol="0">
            <a:spAutoFit/>
          </a:bodyPr>
          <a:lstStyle>
            <a:lvl1pPr>
              <a:lnSpc>
                <a:spcPct val="100000"/>
              </a:lnSpc>
              <a:defRPr sz="4000"/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BF853D-76DB-46F3-AF6C-1E77C8E06A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273800" cy="435133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60D61A-B9FD-4DFF-AC42-4069DAFE238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r>
              <a:rPr lang="en-GB" noProof="0"/>
              <a:t>PAGE </a:t>
            </a:r>
            <a:fld id="{4A9B5881-4007-4345-955A-79C2656F0C49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8392366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Wide"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1AD08-4E28-4191-9B62-EAD61608E5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11077"/>
            <a:ext cx="6273800" cy="833663"/>
          </a:xfrm>
          <a:solidFill>
            <a:schemeClr val="accent2">
              <a:lumMod val="50000"/>
            </a:schemeClr>
          </a:solidFill>
        </p:spPr>
        <p:txBody>
          <a:bodyPr vert="horz" lIns="91440" tIns="108000" rIns="91440" bIns="108000" rtlCol="0" anchor="ctr">
            <a:spAutoFit/>
          </a:bodyPr>
          <a:lstStyle>
            <a:lvl1pPr>
              <a:defRPr lang="en-US" sz="4000"/>
            </a:lvl1pPr>
          </a:lstStyle>
          <a:p>
            <a:pPr lvl="0" rtl="0">
              <a:lnSpc>
                <a:spcPct val="100000"/>
              </a:lnSpc>
            </a:pPr>
            <a:r>
              <a:rPr lang="en-GB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BF853D-76DB-46F3-AF6C-1E77C8E06A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60D61A-B9FD-4DFF-AC42-4069DAFE238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r>
              <a:rPr lang="en-GB" noProof="0"/>
              <a:t>PAGE </a:t>
            </a:r>
            <a:fld id="{4A9B5881-4007-4345-955A-79C2656F0C49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5945710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6D3C5ED2-B01D-4104-B193-BC78D76A4646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0" y="0"/>
            <a:ext cx="6305550" cy="6721475"/>
          </a:xfrm>
          <a:noFill/>
        </p:spPr>
        <p:txBody>
          <a:bodyPr rtlCol="0" anchor="ctr">
            <a:normAutofit/>
          </a:bodyPr>
          <a:lstStyle>
            <a:lvl1pPr marL="0" indent="0" algn="ctr">
              <a:buNone/>
              <a:defRPr sz="1400" i="1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n-GB" noProof="0"/>
              <a:t>Insert Your Picture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91AD08-4E28-4191-9B62-EAD61608E5C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57974" y="611077"/>
            <a:ext cx="4695825" cy="833663"/>
          </a:xfrm>
          <a:solidFill>
            <a:schemeClr val="accent2">
              <a:lumMod val="50000"/>
            </a:schemeClr>
          </a:solidFill>
        </p:spPr>
        <p:txBody>
          <a:bodyPr wrap="square" tIns="108000" bIns="108000" rtlCol="0">
            <a:spAutoFit/>
          </a:bodyPr>
          <a:lstStyle>
            <a:lvl1pPr>
              <a:lnSpc>
                <a:spcPct val="100000"/>
              </a:lnSpc>
              <a:defRPr sz="4000"/>
            </a:lvl1pPr>
          </a:lstStyle>
          <a:p>
            <a:pPr rtl="0"/>
            <a:r>
              <a:rPr lang="en-GB" noProof="0"/>
              <a:t>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BF853D-76DB-46F3-AF6C-1E77C8E06A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7974" y="1825625"/>
            <a:ext cx="4695826" cy="435133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60D61A-B9FD-4DFF-AC42-4069DAFE238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353800" y="6361475"/>
            <a:ext cx="838200" cy="360000"/>
          </a:xfrm>
        </p:spPr>
        <p:txBody>
          <a:bodyPr rtlCol="0"/>
          <a:lstStyle/>
          <a:p>
            <a:pPr rtl="0"/>
            <a:r>
              <a:rPr lang="en-GB" noProof="0"/>
              <a:t>PAGE </a:t>
            </a:r>
            <a:fld id="{4A9B5881-4007-4345-955A-79C2656F0C49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7979040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- Horizontal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1AD08-4E28-4191-9B62-EAD61608E5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4305300" cy="6721472"/>
          </a:xfrm>
          <a:gradFill>
            <a:gsLst>
              <a:gs pos="1000">
                <a:schemeClr val="tx1">
                  <a:lumMod val="85000"/>
                  <a:lumOff val="15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12600000" scaled="0"/>
          </a:gradFill>
        </p:spPr>
        <p:txBody>
          <a:bodyPr vert="horz" lIns="396000" tIns="0" rIns="396000" bIns="0" rtlCol="0" anchor="ctr">
            <a:noAutofit/>
          </a:bodyPr>
          <a:lstStyle>
            <a:lvl1pPr algn="r">
              <a:lnSpc>
                <a:spcPct val="70000"/>
              </a:lnSpc>
              <a:defRPr lang="en-US" sz="5200" b="0" spc="-150" dirty="0"/>
            </a:lvl1pPr>
          </a:lstStyle>
          <a:p>
            <a:pPr lvl="0" algn="r" rtl="0"/>
            <a:r>
              <a:rPr lang="en-GB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BF853D-76DB-46F3-AF6C-1E77C8E06A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05350" y="365124"/>
            <a:ext cx="6648448" cy="5984875"/>
          </a:xfrm>
        </p:spPr>
        <p:txBody>
          <a:bodyPr lIns="108000" tIns="108000" rIns="108000" bIns="108000" rtlCol="0"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7746CAFB-2B99-470B-B55B-9BF378E3A04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r>
              <a:rPr lang="en-GB" noProof="0"/>
              <a:t>PAGE </a:t>
            </a:r>
            <a:fld id="{4A9B5881-4007-4345-955A-79C2656F0C49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1604963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Horizontal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65237DA4-112F-40B2-8C8C-EB23506D9C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2000" y="0"/>
            <a:ext cx="4680000" cy="6721473"/>
          </a:xfrm>
          <a:gradFill>
            <a:gsLst>
              <a:gs pos="1000">
                <a:schemeClr val="tx1">
                  <a:lumMod val="85000"/>
                  <a:lumOff val="15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12600000" scaled="0"/>
          </a:gradFill>
        </p:spPr>
        <p:txBody>
          <a:bodyPr lIns="396000" rIns="396000" rtlCol="0">
            <a:normAutofit/>
          </a:bodyPr>
          <a:lstStyle>
            <a:lvl1pPr>
              <a:lnSpc>
                <a:spcPct val="70000"/>
              </a:lnSpc>
              <a:defRPr sz="5200" spc="-150"/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BF853D-76DB-46F3-AF6C-1E77C8E06A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5124"/>
            <a:ext cx="6156323" cy="5984875"/>
          </a:xfrm>
        </p:spPr>
        <p:txBody>
          <a:bodyPr lIns="108000" tIns="108000" rIns="108000" bIns="108000" rtlCol="0" anchor="ctr"/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7746CAFB-2B99-470B-B55B-9BF378E3A04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solidFill>
            <a:schemeClr val="bg1">
              <a:lumMod val="85000"/>
            </a:schemeClr>
          </a:solidFill>
        </p:spPr>
        <p:txBody>
          <a:bodyPr rtlCol="0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r>
              <a:rPr lang="en-GB" noProof="0"/>
              <a:t>PAGE </a:t>
            </a:r>
            <a:fld id="{4A9B5881-4007-4345-955A-79C2656F0C49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644986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Horizontal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60D61A-B9FD-4DFF-AC42-4069DAFE238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r>
              <a:rPr lang="en-GB" noProof="0"/>
              <a:t>PAGE </a:t>
            </a:r>
            <a:fld id="{4A9B5881-4007-4345-955A-79C2656F0C49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68E6EF2-4B2F-4D0D-9505-CE92872972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05350" y="611076"/>
            <a:ext cx="6648448" cy="5738923"/>
          </a:xfrm>
        </p:spPr>
        <p:txBody>
          <a:bodyPr lIns="108000" tIns="108000" rIns="108000" bIns="108000" rtlCol="0"/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91A21B9-BA54-413B-940E-027C32E4D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11076"/>
            <a:ext cx="3440502" cy="2064769"/>
          </a:xfrm>
          <a:solidFill>
            <a:schemeClr val="accent2">
              <a:lumMod val="50000"/>
            </a:schemeClr>
          </a:solidFill>
        </p:spPr>
        <p:txBody>
          <a:bodyPr wrap="square" tIns="108000" bIns="108000" rtlCol="0" anchor="t">
            <a:spAutoFit/>
          </a:bodyPr>
          <a:lstStyle>
            <a:lvl1pPr>
              <a:lnSpc>
                <a:spcPct val="100000"/>
              </a:lnSpc>
              <a:defRPr sz="4000"/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100512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22BDA7-8BE9-42D5-ACF1-0F51423A2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rtlCol="0" anchor="b"/>
          <a:lstStyle>
            <a:lvl1pPr>
              <a:defRPr sz="6000"/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CEF73F-3CCA-4312-8E9C-2B4629DA1F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 rtlCol="0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3BF716-502C-4821-A3A0-19C2C508EED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r>
              <a:rPr lang="en-GB" noProof="0"/>
              <a:t>PAGE </a:t>
            </a:r>
            <a:fld id="{4A9B5881-4007-4345-955A-79C2656F0C49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6659831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48E4AFE-E166-4B84-B0C8-9205038D8033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617517-B672-49BA-AC6E-AB66D0639A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C92C27-7843-4B22-9200-B7304E6AE4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59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DB4F10-F75B-41A8-B994-BFF68949E5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6361475"/>
            <a:ext cx="838200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PAGE </a:t>
            </a:r>
            <a:fld id="{4A9B5881-4007-4345-955A-79C2656F0C49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12D21E2-8DEB-4F43-A26E-B8DA900A9230}"/>
              </a:ext>
            </a:extLst>
          </p:cNvPr>
          <p:cNvSpPr/>
          <p:nvPr userDrawn="1"/>
        </p:nvSpPr>
        <p:spPr>
          <a:xfrm>
            <a:off x="0" y="6721475"/>
            <a:ext cx="12192000" cy="136525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tx1">
                  <a:lumMod val="75000"/>
                  <a:lumOff val="2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5CD3143-7FD1-40EA-AA4A-47C72380AEC2}"/>
              </a:ext>
            </a:extLst>
          </p:cNvPr>
          <p:cNvSpPr/>
          <p:nvPr userDrawn="1"/>
        </p:nvSpPr>
        <p:spPr>
          <a:xfrm>
            <a:off x="11353798" y="6721474"/>
            <a:ext cx="838201" cy="1365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8539201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59" r:id="rId2"/>
    <p:sldLayoutId id="2147483660" r:id="rId3"/>
    <p:sldLayoutId id="2147483665" r:id="rId4"/>
    <p:sldLayoutId id="2147483666" r:id="rId5"/>
    <p:sldLayoutId id="2147483650" r:id="rId6"/>
    <p:sldLayoutId id="2147483663" r:id="rId7"/>
    <p:sldLayoutId id="2147483664" r:id="rId8"/>
    <p:sldLayoutId id="2147483651" r:id="rId9"/>
    <p:sldLayoutId id="2147483652" r:id="rId10"/>
    <p:sldLayoutId id="2147483653" r:id="rId11"/>
    <p:sldLayoutId id="2147483654" r:id="rId12"/>
    <p:sldLayoutId id="2147483655" r:id="rId13"/>
    <p:sldLayoutId id="2147483656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2"/>
        </a:buClr>
        <a:buFont typeface="Wingdings" panose="05000000000000000000" pitchFamily="2" charset="2"/>
        <a:buChar char="§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www.linkedin.com/in/mcsarathkumar/" TargetMode="Externa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10C5037-DA4A-44E2-A9FB-84B1498768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5890" y="1676409"/>
            <a:ext cx="4416109" cy="2436592"/>
          </a:xfrm>
        </p:spPr>
        <p:txBody>
          <a:bodyPr rtlCol="0" anchor="b">
            <a:normAutofit fontScale="90000"/>
          </a:bodyPr>
          <a:lstStyle/>
          <a:p>
            <a:pPr rtl="0">
              <a:lnSpc>
                <a:spcPct val="100000"/>
              </a:lnSpc>
            </a:pPr>
            <a:r>
              <a:rPr lang="en-GB" sz="6600" dirty="0"/>
              <a:t>Cloud Service Models – 6W’s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397C2DB-90F2-4971-AC44-7CDDF5A3B5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873612" y="4611901"/>
            <a:ext cx="3924000" cy="684000"/>
          </a:xfrm>
        </p:spPr>
        <p:txBody>
          <a:bodyPr rtlCol="0">
            <a:normAutofit/>
          </a:bodyPr>
          <a:lstStyle/>
          <a:p>
            <a:pPr rtl="0"/>
            <a:r>
              <a:rPr lang="en-GB" dirty="0"/>
              <a:t>Sarathkumar MC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26F5C050-EB87-421A-8A5C-E6CB3010269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353800" y="6361475"/>
            <a:ext cx="838200" cy="360000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en-GB" dirty="0"/>
              <a:t>PAGE </a:t>
            </a:r>
            <a:fld id="{4A9B5881-4007-4345-955A-79C2656F0C49}" type="slidenum">
              <a:rPr lang="en-GB" smtClean="0"/>
              <a:pPr rtl="0">
                <a:spcAft>
                  <a:spcPts val="600"/>
                </a:spcAft>
              </a:pPr>
              <a:t>1</a:t>
            </a:fld>
            <a:endParaRPr lang="en-GB" dirty="0"/>
          </a:p>
        </p:txBody>
      </p:sp>
      <p:pic>
        <p:nvPicPr>
          <p:cNvPr id="1026" name="Picture 2" descr="Microsoft Azure Explained: what it is and how to use it | CCB Technology">
            <a:extLst>
              <a:ext uri="{FF2B5EF4-FFF2-40B4-BE49-F238E27FC236}">
                <a16:creationId xmlns:a16="http://schemas.microsoft.com/office/drawing/2014/main" id="{21150934-40D6-CD6E-B006-7AA8144956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39" r="6731"/>
          <a:stretch/>
        </p:blipFill>
        <p:spPr bwMode="auto">
          <a:xfrm>
            <a:off x="-1" y="10"/>
            <a:ext cx="7580447" cy="6727845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11362502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DE5F46-CE02-B468-B6BB-511D0AD1E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IaaS -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E37239-089F-CDEC-3B49-C13F253150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47450" cy="4351338"/>
          </a:xfrm>
        </p:spPr>
        <p:txBody>
          <a:bodyPr/>
          <a:lstStyle/>
          <a:p>
            <a:r>
              <a:rPr lang="en-US" dirty="0"/>
              <a:t>Microsoft Azure Virtual Machines</a:t>
            </a:r>
          </a:p>
          <a:p>
            <a:r>
              <a:rPr lang="en-US" dirty="0"/>
              <a:t>Amazon Web Services (AWS) EC2 (Elastic Compute Cloud)</a:t>
            </a:r>
          </a:p>
          <a:p>
            <a:r>
              <a:rPr lang="en-US" dirty="0"/>
              <a:t>Google Cloud Compute Engine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996377-28A0-6BEB-6A6D-5DA4A27536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r>
              <a:rPr lang="en-GB" noProof="0"/>
              <a:t>PAGE </a:t>
            </a:r>
            <a:fld id="{4A9B5881-4007-4345-955A-79C2656F0C49}" type="slidenum">
              <a:rPr lang="en-GB" noProof="0" smtClean="0"/>
              <a:pPr rtl="0"/>
              <a:t>10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6222004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0F7B29-A195-62BD-2CF3-4BBDECA4C7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b="1" dirty="0"/>
              <a:t>Platform as a Service - PaaS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2F3C23-7549-A752-E59B-B0140E7169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26577" y="1472750"/>
            <a:ext cx="8974067" cy="5096473"/>
          </a:xfrm>
        </p:spPr>
        <p:txBody>
          <a:bodyPr>
            <a:normAutofit lnSpcReduction="10000"/>
          </a:bodyPr>
          <a:lstStyle/>
          <a:p>
            <a:pPr>
              <a:lnSpc>
                <a:spcPct val="130000"/>
              </a:lnSpc>
            </a:pPr>
            <a:r>
              <a:rPr lang="en-IN" sz="2400" b="0" i="0" dirty="0">
                <a:effectLst/>
              </a:rPr>
              <a:t>What: Tools and services for developing, deploying, and managing applications</a:t>
            </a:r>
          </a:p>
          <a:p>
            <a:pPr>
              <a:lnSpc>
                <a:spcPct val="130000"/>
              </a:lnSpc>
            </a:pPr>
            <a:r>
              <a:rPr lang="en-IN" sz="2400" b="0" i="0" dirty="0">
                <a:effectLst/>
              </a:rPr>
              <a:t>Who: Teams who focus on application development and deployment</a:t>
            </a:r>
          </a:p>
          <a:p>
            <a:pPr>
              <a:lnSpc>
                <a:spcPct val="130000"/>
              </a:lnSpc>
            </a:pPr>
            <a:r>
              <a:rPr lang="en-IN" sz="2400" b="0" i="0" dirty="0">
                <a:effectLst/>
              </a:rPr>
              <a:t>Where: Applications that can be developed, tested, and deployed on a cloud platform.</a:t>
            </a:r>
          </a:p>
          <a:p>
            <a:pPr>
              <a:lnSpc>
                <a:spcPct val="130000"/>
              </a:lnSpc>
            </a:pPr>
            <a:r>
              <a:rPr lang="en-IN" sz="2400" b="0" i="0" dirty="0">
                <a:effectLst/>
              </a:rPr>
              <a:t>When: Rapid application development, efficient deployment, and scalability</a:t>
            </a:r>
          </a:p>
          <a:p>
            <a:pPr>
              <a:lnSpc>
                <a:spcPct val="130000"/>
              </a:lnSpc>
            </a:pPr>
            <a:r>
              <a:rPr lang="en-IN" sz="2400" b="0" i="0" dirty="0">
                <a:effectLst/>
              </a:rPr>
              <a:t>Why: Simplify application development and deployment process, improve productivity, and reduce operational overheads.</a:t>
            </a:r>
          </a:p>
          <a:p>
            <a:pPr>
              <a:lnSpc>
                <a:spcPct val="130000"/>
              </a:lnSpc>
            </a:pPr>
            <a:r>
              <a:rPr lang="en-IN" sz="2400" b="0" i="0" dirty="0">
                <a:effectLst/>
              </a:rPr>
              <a:t>How: Web-based interfaces or APIs.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8A33566-23D4-DDFB-0D32-A01CF67AC9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9666" y="136525"/>
            <a:ext cx="1994134" cy="6432699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54D160-DFF8-5E25-75BC-FAD57031B5D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353800" y="6361475"/>
            <a:ext cx="838200" cy="360000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en-GB" noProof="0"/>
              <a:t>PAGE </a:t>
            </a:r>
            <a:fld id="{4A9B5881-4007-4345-955A-79C2656F0C49}" type="slidenum">
              <a:rPr lang="en-GB" noProof="0" smtClean="0"/>
              <a:pPr rtl="0">
                <a:spcAft>
                  <a:spcPts val="600"/>
                </a:spcAft>
              </a:pPr>
              <a:t>11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466793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DE5F46-CE02-B468-B6BB-511D0AD1E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PaaS -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E37239-089F-CDEC-3B49-C13F253150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9859471" cy="4351338"/>
          </a:xfrm>
        </p:spPr>
        <p:txBody>
          <a:bodyPr>
            <a:normAutofit/>
          </a:bodyPr>
          <a:lstStyle/>
          <a:p>
            <a:r>
              <a:rPr lang="en-US" dirty="0"/>
              <a:t>Azure App Service: Web applications.</a:t>
            </a:r>
          </a:p>
          <a:p>
            <a:r>
              <a:rPr lang="en-US" dirty="0"/>
              <a:t>Azure Logic Apps: Workflows</a:t>
            </a:r>
          </a:p>
          <a:p>
            <a:r>
              <a:rPr lang="en-US" dirty="0"/>
              <a:t>Azure SQL Database: Managed relational database</a:t>
            </a:r>
          </a:p>
          <a:p>
            <a:r>
              <a:rPr lang="en-US" dirty="0"/>
              <a:t>Azure Cosmos DB: Managed NoSQL</a:t>
            </a:r>
          </a:p>
          <a:p>
            <a:r>
              <a:rPr lang="en-US" dirty="0"/>
              <a:t>Azure Functions: Serverless compute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996377-28A0-6BEB-6A6D-5DA4A27536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r>
              <a:rPr lang="en-GB" noProof="0"/>
              <a:t>PAGE </a:t>
            </a:r>
            <a:fld id="{4A9B5881-4007-4345-955A-79C2656F0C49}" type="slidenum">
              <a:rPr lang="en-GB" noProof="0" smtClean="0"/>
              <a:pPr rtl="0"/>
              <a:t>12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6190349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10F2EA-ACDE-DF70-59DA-C27D3CD848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451" y="1177455"/>
            <a:ext cx="3806628" cy="4503090"/>
          </a:xfrm>
        </p:spPr>
        <p:txBody>
          <a:bodyPr/>
          <a:lstStyle/>
          <a:p>
            <a:r>
              <a:rPr lang="en-US" dirty="0"/>
              <a:t>Serverless Compute 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1EC386-7560-54AB-BEE0-D6364852D03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r>
              <a:rPr lang="en-GB" noProof="0"/>
              <a:t>PAGE </a:t>
            </a:r>
            <a:fld id="{4A9B5881-4007-4345-955A-79C2656F0C49}" type="slidenum">
              <a:rPr lang="en-GB" noProof="0" smtClean="0"/>
              <a:pPr rtl="0"/>
              <a:t>13</a:t>
            </a:fld>
            <a:endParaRPr lang="en-GB" noProof="0"/>
          </a:p>
        </p:txBody>
      </p:sp>
      <p:pic>
        <p:nvPicPr>
          <p:cNvPr id="10242" name="Picture 2" descr="Buzzwords at its best... : r/ProgrammerHumor">
            <a:extLst>
              <a:ext uri="{FF2B5EF4-FFF2-40B4-BE49-F238E27FC236}">
                <a16:creationId xmlns:a16="http://schemas.microsoft.com/office/drawing/2014/main" id="{8D5BCE3A-5410-105E-4D98-A5EDD988D10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3504" y="45196"/>
            <a:ext cx="4880172" cy="6500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3579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2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0F7B29-A195-62BD-2CF3-4BBDECA4C7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b="1" dirty="0"/>
              <a:t>Software as a Service - SaaS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2F3C23-7549-A752-E59B-B0140E7169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26577" y="1825625"/>
            <a:ext cx="8974067" cy="4351338"/>
          </a:xfrm>
        </p:spPr>
        <p:txBody>
          <a:bodyPr>
            <a:normAutofit/>
          </a:bodyPr>
          <a:lstStyle/>
          <a:p>
            <a:pPr>
              <a:lnSpc>
                <a:spcPct val="130000"/>
              </a:lnSpc>
            </a:pPr>
            <a:r>
              <a:rPr lang="en-IN" sz="24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What: Software over the internet</a:t>
            </a:r>
          </a:p>
          <a:p>
            <a:pPr>
              <a:lnSpc>
                <a:spcPct val="130000"/>
              </a:lnSpc>
            </a:pPr>
            <a:r>
              <a:rPr lang="en-IN" sz="24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Why: Cost-effective and scalable access to Software</a:t>
            </a:r>
          </a:p>
          <a:p>
            <a:pPr>
              <a:lnSpc>
                <a:spcPct val="130000"/>
              </a:lnSpc>
            </a:pPr>
            <a:r>
              <a:rPr lang="en-IN" sz="24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When: Easy access to applications from anywhere, on any device</a:t>
            </a:r>
          </a:p>
          <a:p>
            <a:pPr>
              <a:lnSpc>
                <a:spcPct val="130000"/>
              </a:lnSpc>
            </a:pPr>
            <a:r>
              <a:rPr lang="en-IN" sz="24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Where: Hosted and delivered from the cloud</a:t>
            </a:r>
          </a:p>
          <a:p>
            <a:pPr>
              <a:lnSpc>
                <a:spcPct val="130000"/>
              </a:lnSpc>
            </a:pPr>
            <a:r>
              <a:rPr lang="en-IN" sz="24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Who: Businesses, organizations, and individuals</a:t>
            </a:r>
          </a:p>
          <a:p>
            <a:pPr>
              <a:lnSpc>
                <a:spcPct val="130000"/>
              </a:lnSpc>
            </a:pPr>
            <a:r>
              <a:rPr lang="en-IN" sz="24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How: Typically accessed through a subscription-based model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54D160-DFF8-5E25-75BC-FAD57031B5D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353800" y="6361475"/>
            <a:ext cx="838200" cy="360000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en-GB" noProof="0"/>
              <a:t>PAGE </a:t>
            </a:r>
            <a:fld id="{4A9B5881-4007-4345-955A-79C2656F0C49}" type="slidenum">
              <a:rPr lang="en-GB" noProof="0" smtClean="0"/>
              <a:pPr rtl="0">
                <a:spcAft>
                  <a:spcPts val="600"/>
                </a:spcAft>
              </a:pPr>
              <a:t>14</a:t>
            </a:fld>
            <a:endParaRPr lang="en-GB" noProof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642D76-F61B-B7D8-0039-DDEBAD04A9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1386" y="171020"/>
            <a:ext cx="1982414" cy="6370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434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DE5F46-CE02-B468-B6BB-511D0AD1E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SaaS -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E37239-089F-CDEC-3B49-C13F253150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9859471" cy="4351338"/>
          </a:xfrm>
        </p:spPr>
        <p:txBody>
          <a:bodyPr>
            <a:normAutofit/>
          </a:bodyPr>
          <a:lstStyle/>
          <a:p>
            <a:r>
              <a:rPr lang="en-US" dirty="0"/>
              <a:t>Microsoft Office 365</a:t>
            </a:r>
          </a:p>
          <a:p>
            <a:r>
              <a:rPr lang="en-US" dirty="0"/>
              <a:t>Azure Active Directory</a:t>
            </a:r>
          </a:p>
          <a:p>
            <a:r>
              <a:rPr lang="en-US" dirty="0"/>
              <a:t>Microsoft Teams</a:t>
            </a:r>
          </a:p>
          <a:p>
            <a:r>
              <a:rPr lang="en-US" dirty="0"/>
              <a:t>Microsoft Power BI</a:t>
            </a:r>
          </a:p>
          <a:p>
            <a:r>
              <a:rPr lang="en-US" dirty="0"/>
              <a:t>Microsoft Defender for Cloud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996377-28A0-6BEB-6A6D-5DA4A27536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r>
              <a:rPr lang="en-GB" noProof="0"/>
              <a:t>PAGE </a:t>
            </a:r>
            <a:fld id="{4A9B5881-4007-4345-955A-79C2656F0C49}" type="slidenum">
              <a:rPr lang="en-GB" noProof="0" smtClean="0"/>
              <a:pPr rtl="0"/>
              <a:t>15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6076956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48C3CE-F491-E344-8749-D0A00A6AAF6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353800" y="6361475"/>
            <a:ext cx="838200" cy="360000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en-GB" noProof="0"/>
              <a:t>PAGE </a:t>
            </a:r>
            <a:fld id="{4A9B5881-4007-4345-955A-79C2656F0C49}" type="slidenum">
              <a:rPr lang="en-GB" noProof="0" smtClean="0"/>
              <a:pPr rtl="0">
                <a:spcAft>
                  <a:spcPts val="600"/>
                </a:spcAft>
              </a:pPr>
              <a:t>16</a:t>
            </a:fld>
            <a:endParaRPr lang="en-GB" noProof="0"/>
          </a:p>
        </p:txBody>
      </p:sp>
      <p:pic>
        <p:nvPicPr>
          <p:cNvPr id="1026" name="Picture 2" descr="Tamil Comedy Memes: Vadivelu Memes Images | Vadivelu Comedy Memes Download  | Tamil Funny Images With Dialogues | Tamil Photo Comments Download | Tamil  Comedy Images With Commants | Tamil Dialogues With">
            <a:extLst>
              <a:ext uri="{FF2B5EF4-FFF2-40B4-BE49-F238E27FC236}">
                <a16:creationId xmlns:a16="http://schemas.microsoft.com/office/drawing/2014/main" id="{2C8C6C99-7470-772A-4219-0CD36DE1D7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7664" y="0"/>
            <a:ext cx="8816672" cy="5696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C9DD1B8-AF93-3097-6F9E-EF70BAB7EAF1}"/>
              </a:ext>
            </a:extLst>
          </p:cNvPr>
          <p:cNvSpPr txBox="1"/>
          <p:nvPr/>
        </p:nvSpPr>
        <p:spPr>
          <a:xfrm>
            <a:off x="4818490" y="5772034"/>
            <a:ext cx="323618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</a:rPr>
              <a:t>DEMO TIME</a:t>
            </a:r>
          </a:p>
        </p:txBody>
      </p:sp>
    </p:spTree>
    <p:extLst>
      <p:ext uri="{BB962C8B-B14F-4D97-AF65-F5344CB8AC3E}">
        <p14:creationId xmlns:p14="http://schemas.microsoft.com/office/powerpoint/2010/main" val="34769637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5165EAF-0CA1-12CB-4BA0-2B28AC7D61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3788" y="251087"/>
            <a:ext cx="6984424" cy="6355826"/>
          </a:xfrm>
          <a:prstGeom prst="rect">
            <a:avLst/>
          </a:prstGeom>
          <a:noFill/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0CE8C11-FEFF-D4CA-C376-C1AB9B84087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353800" y="6361475"/>
            <a:ext cx="838200" cy="360000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en-GB" noProof="0"/>
              <a:t>PAGE </a:t>
            </a:r>
            <a:fld id="{4A9B5881-4007-4345-955A-79C2656F0C49}" type="slidenum">
              <a:rPr lang="en-GB" noProof="0" smtClean="0"/>
              <a:pPr rtl="0">
                <a:spcAft>
                  <a:spcPts val="600"/>
                </a:spcAft>
              </a:pPr>
              <a:t>17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2227051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ED37F68-0766-76DB-F1E6-F633CB9B22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11077"/>
            <a:ext cx="6273800" cy="833663"/>
          </a:xfrm>
        </p:spPr>
        <p:txBody>
          <a:bodyPr anchor="ctr">
            <a:normAutofit/>
          </a:bodyPr>
          <a:lstStyle/>
          <a:p>
            <a:r>
              <a:rPr lang="en-US" dirty="0"/>
              <a:t>Division of responsibility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9E97D899-65ED-1F54-BA83-C6268EFB81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08988" y="1825625"/>
            <a:ext cx="7374023" cy="4351338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0CE8C11-FEFF-D4CA-C376-C1AB9B84087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353800" y="6361475"/>
            <a:ext cx="838200" cy="360000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en-GB" noProof="0"/>
              <a:t>PAGE </a:t>
            </a:r>
            <a:fld id="{4A9B5881-4007-4345-955A-79C2656F0C49}" type="slidenum">
              <a:rPr lang="en-GB" noProof="0" smtClean="0"/>
              <a:pPr rtl="0">
                <a:spcAft>
                  <a:spcPts val="600"/>
                </a:spcAft>
              </a:pPr>
              <a:t>18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8107613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DE5F46-CE02-B468-B6BB-511D0AD1E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 of IaaS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E37239-089F-CDEC-3B49-C13F253150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sz="2400" dirty="0"/>
              <a:t>More management and maintenance efforts</a:t>
            </a:r>
          </a:p>
          <a:p>
            <a:r>
              <a:rPr lang="en-US" sz="2400" dirty="0"/>
              <a:t>Patching, backups, and disaster recovery</a:t>
            </a:r>
          </a:p>
          <a:p>
            <a:r>
              <a:rPr lang="en-US" sz="2400" dirty="0"/>
              <a:t>Higher learning curve and technical expertise for setup, configuration, and management.</a:t>
            </a:r>
          </a:p>
          <a:p>
            <a:r>
              <a:rPr lang="en-US" sz="2400" dirty="0"/>
              <a:t>Upfront costs for infrastructure and resources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996377-28A0-6BEB-6A6D-5DA4A27536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r>
              <a:rPr lang="en-GB" noProof="0"/>
              <a:t>PAGE </a:t>
            </a:r>
            <a:fld id="{4A9B5881-4007-4345-955A-79C2656F0C49}" type="slidenum">
              <a:rPr lang="en-GB" noProof="0" smtClean="0"/>
              <a:pPr rtl="0"/>
              <a:t>19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4398946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FEA466-D23D-9CA8-8B99-AD5288FB8D2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r>
              <a:rPr lang="en-GB" noProof="0"/>
              <a:t>PAGE </a:t>
            </a:r>
            <a:fld id="{4A9B5881-4007-4345-955A-79C2656F0C49}" type="slidenum">
              <a:rPr lang="en-GB" noProof="0" smtClean="0"/>
              <a:pPr rtl="0"/>
              <a:t>2</a:t>
            </a:fld>
            <a:endParaRPr lang="en-GB" noProof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7A8802-93B7-3A6A-B1E3-D1FEEE0BAB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Senior Consultant @Infosys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Specialized in Cloud Security</a:t>
            </a:r>
          </a:p>
          <a:p>
            <a:endParaRPr lang="en-US" dirty="0"/>
          </a:p>
          <a:p>
            <a:r>
              <a:rPr lang="en-US" dirty="0"/>
              <a:t>7x Azure Certified</a:t>
            </a:r>
          </a:p>
          <a:p>
            <a:endParaRPr lang="en-US" dirty="0"/>
          </a:p>
          <a:p>
            <a:r>
              <a:rPr lang="en-US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linkedin.com/in/mcsarathkumar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44360C2-FD05-ED2A-03C9-A91E33ADD4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611076"/>
            <a:ext cx="10515599" cy="833663"/>
          </a:xfrm>
        </p:spPr>
        <p:txBody>
          <a:bodyPr/>
          <a:lstStyle/>
          <a:p>
            <a:pPr algn="ctr"/>
            <a:r>
              <a:rPr lang="en-US" dirty="0"/>
              <a:t>IAM 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19646FF7-5C43-FFF3-1203-1F57C77CB9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927289"/>
            <a:ext cx="3443744" cy="3216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5002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DE5F46-CE02-B468-B6BB-511D0AD1E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 of PaaS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E37239-089F-CDEC-3B49-C13F253150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sz="2400" dirty="0"/>
              <a:t>Limited control over infrastructure</a:t>
            </a:r>
          </a:p>
          <a:p>
            <a:r>
              <a:rPr lang="en-US" sz="2400" dirty="0"/>
              <a:t>Restrictions on certain programming languages, frameworks, or tools</a:t>
            </a:r>
          </a:p>
          <a:p>
            <a:r>
              <a:rPr lang="en-US" sz="2400" dirty="0"/>
              <a:t>May have limitations on scalability or resource allocation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996377-28A0-6BEB-6A6D-5DA4A27536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r>
              <a:rPr lang="en-GB" noProof="0"/>
              <a:t>PAGE </a:t>
            </a:r>
            <a:fld id="{4A9B5881-4007-4345-955A-79C2656F0C49}" type="slidenum">
              <a:rPr lang="en-GB" noProof="0" smtClean="0"/>
              <a:pPr rtl="0"/>
              <a:t>20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5456549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DE5F46-CE02-B468-B6BB-511D0AD1E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 of SaaS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E37239-089F-CDEC-3B49-C13F253150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sz="2400" dirty="0"/>
              <a:t>Limited customizations and flexibility</a:t>
            </a:r>
          </a:p>
          <a:p>
            <a:r>
              <a:rPr lang="en-US" sz="2400" dirty="0"/>
              <a:t>Dependency on the provider's updates and patches for security</a:t>
            </a:r>
          </a:p>
          <a:p>
            <a:r>
              <a:rPr lang="en-US" sz="2400" dirty="0"/>
              <a:t>Concerns about data privacy and compliance.</a:t>
            </a:r>
          </a:p>
          <a:p>
            <a:r>
              <a:rPr lang="en-US" sz="2400" dirty="0"/>
              <a:t>Data portability or vendor lock-in</a:t>
            </a:r>
          </a:p>
          <a:p>
            <a:r>
              <a:rPr lang="en-US" sz="2400" dirty="0"/>
              <a:t>Challenging to switch providers or migrate data.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996377-28A0-6BEB-6A6D-5DA4A27536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r>
              <a:rPr lang="en-GB" noProof="0"/>
              <a:t>PAGE </a:t>
            </a:r>
            <a:fld id="{4A9B5881-4007-4345-955A-79C2656F0C49}" type="slidenum">
              <a:rPr lang="en-GB" noProof="0" smtClean="0"/>
              <a:pPr rtl="0"/>
              <a:t>21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4017679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91F0AD31-CD4C-1AFD-4933-E4A6F73F77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11280" y="203200"/>
            <a:ext cx="8969439" cy="6345048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37E6CA3-6E03-191A-318C-3BC9C1C37D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353800" y="6361475"/>
            <a:ext cx="838200" cy="360000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en-GB" noProof="0"/>
              <a:t>PAGE </a:t>
            </a:r>
            <a:fld id="{4A9B5881-4007-4345-955A-79C2656F0C49}" type="slidenum">
              <a:rPr lang="en-GB" noProof="0" smtClean="0"/>
              <a:pPr rtl="0">
                <a:spcAft>
                  <a:spcPts val="600"/>
                </a:spcAft>
              </a:pPr>
              <a:t>22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41655660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B08F2A-402E-78B3-BF4A-29E939BAEB2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r>
              <a:rPr lang="en-GB" noProof="0"/>
              <a:t>PAGE </a:t>
            </a:r>
            <a:fld id="{4A9B5881-4007-4345-955A-79C2656F0C49}" type="slidenum">
              <a:rPr lang="en-GB" noProof="0" smtClean="0"/>
              <a:pPr rtl="0"/>
              <a:t>23</a:t>
            </a:fld>
            <a:endParaRPr lang="en-GB" noProof="0"/>
          </a:p>
        </p:txBody>
      </p:sp>
      <p:pic>
        <p:nvPicPr>
          <p:cNvPr id="13316" name="Picture 4" descr="QUESTIONS? I KNOW ONE OF YOU OUT THERE HAS ONE! - Willy Wonka Sarcasm Meme  | Make a Meme">
            <a:extLst>
              <a:ext uri="{FF2B5EF4-FFF2-40B4-BE49-F238E27FC236}">
                <a16:creationId xmlns:a16="http://schemas.microsoft.com/office/drawing/2014/main" id="{8E2DCDBA-44C4-DF34-96B8-BDC6294DF7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646" y="1297130"/>
            <a:ext cx="4903084" cy="4085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Qr code&#10;&#10;Description automatically generated">
            <a:extLst>
              <a:ext uri="{FF2B5EF4-FFF2-40B4-BE49-F238E27FC236}">
                <a16:creationId xmlns:a16="http://schemas.microsoft.com/office/drawing/2014/main" id="{5277FEF3-0296-D335-95CF-18E960336B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5056" y="1297129"/>
            <a:ext cx="4085903" cy="4085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5528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B08F2A-402E-78B3-BF4A-29E939BAEB2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r>
              <a:rPr lang="en-GB" noProof="0"/>
              <a:t>PAGE </a:t>
            </a:r>
            <a:fld id="{4A9B5881-4007-4345-955A-79C2656F0C49}" type="slidenum">
              <a:rPr lang="en-GB" noProof="0" smtClean="0"/>
              <a:pPr rtl="0"/>
              <a:t>24</a:t>
            </a:fld>
            <a:endParaRPr lang="en-GB" noProof="0"/>
          </a:p>
        </p:txBody>
      </p:sp>
      <p:pic>
        <p:nvPicPr>
          <p:cNvPr id="15362" name="Picture 2" descr="30 Thank You Memes You Need To Send To Your Friends ASAP - SayingImages.com  | Thank you memes, Funny thank you, Thanks meme">
            <a:extLst>
              <a:ext uri="{FF2B5EF4-FFF2-40B4-BE49-F238E27FC236}">
                <a16:creationId xmlns:a16="http://schemas.microsoft.com/office/drawing/2014/main" id="{9D04AA2A-1084-CDA2-3776-C17DDF8CCD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3091" y="695504"/>
            <a:ext cx="8145817" cy="5466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06931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29FBF1C3-09CC-ED3A-BD8B-3206DC8659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4305300" cy="6721472"/>
          </a:xfrm>
        </p:spPr>
        <p:txBody>
          <a:bodyPr/>
          <a:lstStyle/>
          <a:p>
            <a:r>
              <a:rPr lang="en-US" dirty="0"/>
              <a:t>On Premise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1B0C16-A7C1-3BFE-B616-831EAE4232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1994" y="365124"/>
            <a:ext cx="1915160" cy="5984875"/>
          </a:xfrm>
          <a:prstGeom prst="rect">
            <a:avLst/>
          </a:prstGeom>
          <a:noFill/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20A8E36-6964-3A08-228E-F838E941A04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353800" y="6361475"/>
            <a:ext cx="838200" cy="360000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en-GB" noProof="0"/>
              <a:t>PAGE </a:t>
            </a:r>
            <a:fld id="{4A9B5881-4007-4345-955A-79C2656F0C49}" type="slidenum">
              <a:rPr lang="en-GB" noProof="0" smtClean="0"/>
              <a:pPr rtl="0">
                <a:spcAft>
                  <a:spcPts val="600"/>
                </a:spcAft>
              </a:pPr>
              <a:t>3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000161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272F9D-E104-E749-1157-828AD8A8FE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8932" y="343828"/>
            <a:ext cx="10574867" cy="772107"/>
          </a:xfrm>
        </p:spPr>
        <p:txBody>
          <a:bodyPr/>
          <a:lstStyle/>
          <a:p>
            <a:pPr algn="ctr"/>
            <a:r>
              <a:rPr lang="en-US" dirty="0"/>
              <a:t>3 Core Pillars of Cloud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D65D5CA3-0343-0427-9197-C9F320B219C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55002313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966D10-A47A-4FA8-AAC8-27C1DEB5240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r>
              <a:rPr lang="en-GB" noProof="0"/>
              <a:t>PAGE </a:t>
            </a:r>
            <a:fld id="{4A9B5881-4007-4345-955A-79C2656F0C49}" type="slidenum">
              <a:rPr lang="en-GB" noProof="0" smtClean="0"/>
              <a:pPr rtl="0"/>
              <a:t>4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980624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DCA2CE-C6EC-BA84-56AD-13D6B28576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2132" y="331677"/>
            <a:ext cx="10371667" cy="833663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Cloud Deployment Models</a:t>
            </a:r>
          </a:p>
        </p:txBody>
      </p:sp>
      <p:pic>
        <p:nvPicPr>
          <p:cNvPr id="3074" name="Picture 2" descr="How to Choose the Best Cloud Deployment Model for Your Business | CompatibL">
            <a:extLst>
              <a:ext uri="{FF2B5EF4-FFF2-40B4-BE49-F238E27FC236}">
                <a16:creationId xmlns:a16="http://schemas.microsoft.com/office/drawing/2014/main" id="{84127894-383B-AFC7-E226-B51BB5132B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87744" y="1825625"/>
            <a:ext cx="8616511" cy="4351338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08FC5D7-61FC-7488-D8E0-DA38B14F2AA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353800" y="6361475"/>
            <a:ext cx="838200" cy="360000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en-GB" noProof="0"/>
              <a:t>PAGE </a:t>
            </a:r>
            <a:fld id="{4A9B5881-4007-4345-955A-79C2656F0C49}" type="slidenum">
              <a:rPr lang="en-GB" noProof="0" smtClean="0"/>
              <a:pPr rtl="0">
                <a:spcAft>
                  <a:spcPts val="600"/>
                </a:spcAft>
              </a:pPr>
              <a:t>5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544849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CC273-1107-7188-720C-97E718081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611077"/>
            <a:ext cx="10515599" cy="833663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Shared Responsibility Model</a:t>
            </a:r>
          </a:p>
        </p:txBody>
      </p:sp>
      <p:pic>
        <p:nvPicPr>
          <p:cNvPr id="3074" name="Picture 2" descr="Kakkinada undhu. Pavada nada endhu.">
            <a:extLst>
              <a:ext uri="{FF2B5EF4-FFF2-40B4-BE49-F238E27FC236}">
                <a16:creationId xmlns:a16="http://schemas.microsoft.com/office/drawing/2014/main" id="{117CA15D-4053-2BBF-65BC-1DB1BB48E45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5" r="-1" b="-1"/>
          <a:stretch/>
        </p:blipFill>
        <p:spPr bwMode="auto">
          <a:xfrm>
            <a:off x="838200" y="1825625"/>
            <a:ext cx="10515600" cy="4351338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A865CC-4A56-7FC9-8731-5EFD7D26FDC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353800" y="6361475"/>
            <a:ext cx="838200" cy="360000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en-GB" noProof="0"/>
              <a:t>PAGE </a:t>
            </a:r>
            <a:fld id="{4A9B5881-4007-4345-955A-79C2656F0C49}" type="slidenum">
              <a:rPr lang="en-GB" noProof="0" smtClean="0"/>
              <a:pPr rtl="0">
                <a:spcAft>
                  <a:spcPts val="600"/>
                </a:spcAft>
              </a:pPr>
              <a:t>6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961000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6464AF-DEEB-70C5-C300-1AECDF8CB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Shared Responsibility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FF12DA-40D2-C67E-EAE0-82515C8415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348195"/>
            <a:ext cx="5181600" cy="4351338"/>
          </a:xfrm>
        </p:spPr>
        <p:txBody>
          <a:bodyPr/>
          <a:lstStyle/>
          <a:p>
            <a:pPr marL="0" indent="0" algn="ctr">
              <a:buNone/>
            </a:pPr>
            <a:endParaRPr lang="en-US" sz="3600" b="1" dirty="0"/>
          </a:p>
          <a:p>
            <a:pPr marL="0" indent="0" algn="ctr">
              <a:buNone/>
            </a:pPr>
            <a:endParaRPr lang="en-US" sz="3600" b="1" dirty="0"/>
          </a:p>
          <a:p>
            <a:pPr marL="0" indent="0" algn="ctr">
              <a:buNone/>
            </a:pPr>
            <a:r>
              <a:rPr lang="en-US" sz="3600" b="1" dirty="0"/>
              <a:t>Cloud Service Provider (CSP)</a:t>
            </a:r>
          </a:p>
          <a:p>
            <a:endParaRPr lang="en-US" dirty="0"/>
          </a:p>
          <a:p>
            <a:pPr marL="0" indent="0" algn="ctr">
              <a:buNone/>
            </a:pPr>
            <a:r>
              <a:rPr lang="en-US" dirty="0"/>
              <a:t>Responsibility </a:t>
            </a:r>
            <a:r>
              <a:rPr lang="en-US" b="1" i="1" dirty="0"/>
              <a:t>OF</a:t>
            </a:r>
            <a:r>
              <a:rPr lang="en-US" dirty="0"/>
              <a:t> the Cloud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B47045-F423-03E9-7C4C-47A539F69A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793257"/>
            <a:ext cx="5181600" cy="4351338"/>
          </a:xfrm>
        </p:spPr>
        <p:txBody>
          <a:bodyPr/>
          <a:lstStyle/>
          <a:p>
            <a:pPr marL="0" indent="0" algn="ctr">
              <a:buNone/>
            </a:pPr>
            <a:endParaRPr lang="en-US" sz="3600" b="1" dirty="0"/>
          </a:p>
          <a:p>
            <a:pPr marL="0" indent="0" algn="ctr">
              <a:buNone/>
            </a:pPr>
            <a:endParaRPr lang="en-US" sz="3600" b="1" dirty="0"/>
          </a:p>
          <a:p>
            <a:pPr marL="0" indent="0" algn="ctr">
              <a:buNone/>
            </a:pPr>
            <a:r>
              <a:rPr lang="en-US" sz="3600" b="1" dirty="0"/>
              <a:t>Customer</a:t>
            </a:r>
            <a:endParaRPr lang="en-US" dirty="0"/>
          </a:p>
          <a:p>
            <a:endParaRPr lang="en-US" dirty="0"/>
          </a:p>
          <a:p>
            <a:pPr marL="0" indent="0" algn="ctr">
              <a:buNone/>
            </a:pPr>
            <a:r>
              <a:rPr lang="en-US" dirty="0"/>
              <a:t>Responsibility </a:t>
            </a:r>
            <a:r>
              <a:rPr lang="en-US" b="1" i="1" dirty="0"/>
              <a:t>IN</a:t>
            </a:r>
            <a:r>
              <a:rPr lang="en-US" dirty="0"/>
              <a:t> the Cloud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7E2E52-9DE4-E675-DDD5-9C9C9DC5C72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r>
              <a:rPr lang="en-GB" noProof="0"/>
              <a:t>PAGE </a:t>
            </a:r>
            <a:fld id="{4A9B5881-4007-4345-955A-79C2656F0C49}" type="slidenum">
              <a:rPr lang="en-GB" noProof="0" smtClean="0"/>
              <a:pPr rtl="0"/>
              <a:t>7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7131051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DCA2CE-C6EC-BA84-56AD-13D6B28576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2132" y="331677"/>
            <a:ext cx="10371667" cy="833663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Cloud Service Models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08FC5D7-61FC-7488-D8E0-DA38B14F2AA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353800" y="6361475"/>
            <a:ext cx="838200" cy="360000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en-GB" noProof="0"/>
              <a:t>PAGE </a:t>
            </a:r>
            <a:fld id="{4A9B5881-4007-4345-955A-79C2656F0C49}" type="slidenum">
              <a:rPr lang="en-GB" noProof="0" smtClean="0"/>
              <a:pPr rtl="0">
                <a:spcAft>
                  <a:spcPts val="600"/>
                </a:spcAft>
              </a:pPr>
              <a:t>8</a:t>
            </a:fld>
            <a:endParaRPr lang="en-GB" noProof="0"/>
          </a:p>
        </p:txBody>
      </p:sp>
      <p:pic>
        <p:nvPicPr>
          <p:cNvPr id="1026" name="Picture 2" descr="Cloud Service Models - javatpoint">
            <a:extLst>
              <a:ext uri="{FF2B5EF4-FFF2-40B4-BE49-F238E27FC236}">
                <a16:creationId xmlns:a16="http://schemas.microsoft.com/office/drawing/2014/main" id="{72BF159F-A105-A2A9-59D0-59FD7EF503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3165" y="1281475"/>
            <a:ext cx="5689600" cy="5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1816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0F7B29-A195-62BD-2CF3-4BBDECA4C7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b="1" dirty="0"/>
              <a:t>Infrastructure as a Service - IaaS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2F3C23-7549-A752-E59B-B0140E7169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94209" y="1157161"/>
            <a:ext cx="9085668" cy="5335714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40000"/>
              </a:lnSpc>
            </a:pPr>
            <a:r>
              <a:rPr lang="en-IN" sz="2400" i="0" dirty="0">
                <a:effectLst/>
              </a:rPr>
              <a:t>What: Cloud computing model that offers virtual compute resource over the internet.</a:t>
            </a:r>
          </a:p>
          <a:p>
            <a:pPr>
              <a:lnSpc>
                <a:spcPct val="140000"/>
              </a:lnSpc>
            </a:pPr>
            <a:r>
              <a:rPr lang="en-IN" sz="2400" i="0" dirty="0">
                <a:effectLst/>
              </a:rPr>
              <a:t>Who: Teams who require virtual compute resources.</a:t>
            </a:r>
          </a:p>
          <a:p>
            <a:pPr>
              <a:lnSpc>
                <a:spcPct val="140000"/>
              </a:lnSpc>
            </a:pPr>
            <a:r>
              <a:rPr lang="en-IN" sz="2400" i="0" dirty="0">
                <a:effectLst/>
              </a:rPr>
              <a:t>Where: Provided by cloud service providers (CSPs) that operate data centres globally.</a:t>
            </a:r>
          </a:p>
          <a:p>
            <a:pPr>
              <a:lnSpc>
                <a:spcPct val="140000"/>
              </a:lnSpc>
            </a:pPr>
            <a:r>
              <a:rPr lang="en-IN" sz="2400" i="0" dirty="0">
                <a:effectLst/>
              </a:rPr>
              <a:t>When: Fine </a:t>
            </a:r>
            <a:r>
              <a:rPr lang="en-IN" sz="2400" dirty="0"/>
              <a:t>grained </a:t>
            </a:r>
            <a:r>
              <a:rPr lang="en-IN" sz="2400" i="0" dirty="0">
                <a:effectLst/>
              </a:rPr>
              <a:t>configurations or dependencies are required</a:t>
            </a:r>
          </a:p>
          <a:p>
            <a:pPr>
              <a:lnSpc>
                <a:spcPct val="140000"/>
              </a:lnSpc>
            </a:pPr>
            <a:r>
              <a:rPr lang="en-IN" sz="2400" i="0" dirty="0">
                <a:effectLst/>
              </a:rPr>
              <a:t>Why: Greater flexibility and control over the underlying infrastructure</a:t>
            </a:r>
          </a:p>
          <a:p>
            <a:pPr>
              <a:lnSpc>
                <a:spcPct val="140000"/>
              </a:lnSpc>
            </a:pPr>
            <a:r>
              <a:rPr lang="en-IN" sz="2400" i="0" dirty="0">
                <a:effectLst/>
              </a:rPr>
              <a:t>How: Users access IaaS resources through a web-based interface or API provided by the CSP, provisioning and managing virtualized resources remotely.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E69271-5CC4-F72C-FFE6-F9A93F89AA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8208" y="279346"/>
            <a:ext cx="1957261" cy="6213529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54D160-DFF8-5E25-75BC-FAD57031B5D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353800" y="6361475"/>
            <a:ext cx="838200" cy="360000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en-GB" noProof="0"/>
              <a:t>PAGE </a:t>
            </a:r>
            <a:fld id="{4A9B5881-4007-4345-955A-79C2656F0C49}" type="slidenum">
              <a:rPr lang="en-GB" noProof="0" smtClean="0"/>
              <a:pPr rtl="0">
                <a:spcAft>
                  <a:spcPts val="600"/>
                </a:spcAft>
              </a:pPr>
              <a:t>9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295078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Custom 254">
      <a:dk1>
        <a:srgbClr val="000000"/>
      </a:dk1>
      <a:lt1>
        <a:srgbClr val="FFFFFF"/>
      </a:lt1>
      <a:dk2>
        <a:srgbClr val="242A41"/>
      </a:dk2>
      <a:lt2>
        <a:srgbClr val="E2E8E3"/>
      </a:lt2>
      <a:accent1>
        <a:srgbClr val="5370C5"/>
      </a:accent1>
      <a:accent2>
        <a:srgbClr val="17B2D1"/>
      </a:accent2>
      <a:accent3>
        <a:srgbClr val="2978E7"/>
      </a:accent3>
      <a:accent4>
        <a:srgbClr val="7829E7"/>
      </a:accent4>
      <a:accent5>
        <a:srgbClr val="B517D5"/>
      </a:accent5>
      <a:accent6>
        <a:srgbClr val="E729B7"/>
      </a:accent6>
      <a:hlink>
        <a:srgbClr val="5370C5"/>
      </a:hlink>
      <a:folHlink>
        <a:srgbClr val="7F7F7F"/>
      </a:folHlink>
    </a:clrScheme>
    <a:fontScheme name="MS Surge Teach Light and Dark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60959031_TF67543618_Win32" id="{05102B2C-44CC-4DB4-B10A-57E05FC1801B}" vid="{0A2FF393-EBA0-40ED-AD03-65AA7B29D3E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ustom 254">
    <a:dk1>
      <a:srgbClr val="000000"/>
    </a:dk1>
    <a:lt1>
      <a:srgbClr val="FFFFFF"/>
    </a:lt1>
    <a:dk2>
      <a:srgbClr val="242A41"/>
    </a:dk2>
    <a:lt2>
      <a:srgbClr val="E2E8E3"/>
    </a:lt2>
    <a:accent1>
      <a:srgbClr val="5370C5"/>
    </a:accent1>
    <a:accent2>
      <a:srgbClr val="17B2D1"/>
    </a:accent2>
    <a:accent3>
      <a:srgbClr val="2978E7"/>
    </a:accent3>
    <a:accent4>
      <a:srgbClr val="7829E7"/>
    </a:accent4>
    <a:accent5>
      <a:srgbClr val="B517D5"/>
    </a:accent5>
    <a:accent6>
      <a:srgbClr val="E729B7"/>
    </a:accent6>
    <a:hlink>
      <a:srgbClr val="5370C5"/>
    </a:hlink>
    <a:folHlink>
      <a:srgbClr val="7F7F7F"/>
    </a:folHlink>
  </a:clrScheme>
</a:themeOverride>
</file>

<file path=ppt/theme/themeOverride2.xml><?xml version="1.0" encoding="utf-8"?>
<a:themeOverride xmlns:a="http://schemas.openxmlformats.org/drawingml/2006/main">
  <a:clrScheme name="Custom 254">
    <a:dk1>
      <a:srgbClr val="000000"/>
    </a:dk1>
    <a:lt1>
      <a:srgbClr val="FFFFFF"/>
    </a:lt1>
    <a:dk2>
      <a:srgbClr val="242A41"/>
    </a:dk2>
    <a:lt2>
      <a:srgbClr val="E2E8E3"/>
    </a:lt2>
    <a:accent1>
      <a:srgbClr val="5370C5"/>
    </a:accent1>
    <a:accent2>
      <a:srgbClr val="17B2D1"/>
    </a:accent2>
    <a:accent3>
      <a:srgbClr val="2978E7"/>
    </a:accent3>
    <a:accent4>
      <a:srgbClr val="7829E7"/>
    </a:accent4>
    <a:accent5>
      <a:srgbClr val="B517D5"/>
    </a:accent5>
    <a:accent6>
      <a:srgbClr val="E729B7"/>
    </a:accent6>
    <a:hlink>
      <a:srgbClr val="5370C5"/>
    </a:hlink>
    <a:folHlink>
      <a:srgbClr val="7F7F7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614</TotalTime>
  <Words>743</Words>
  <Application>Microsoft Macintosh PowerPoint</Application>
  <PresentationFormat>Widescreen</PresentationFormat>
  <Paragraphs>129</Paragraphs>
  <Slides>24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Arial</vt:lpstr>
      <vt:lpstr>Calibri</vt:lpstr>
      <vt:lpstr>Calibri Light</vt:lpstr>
      <vt:lpstr>Google Sans</vt:lpstr>
      <vt:lpstr>Söhne</vt:lpstr>
      <vt:lpstr>Wingdings</vt:lpstr>
      <vt:lpstr>Office Theme</vt:lpstr>
      <vt:lpstr>Cloud Service Models – 6W’s</vt:lpstr>
      <vt:lpstr>IAM </vt:lpstr>
      <vt:lpstr>On Premise</vt:lpstr>
      <vt:lpstr>3 Core Pillars of Cloud</vt:lpstr>
      <vt:lpstr>Cloud Deployment Models</vt:lpstr>
      <vt:lpstr>Shared Responsibility Model</vt:lpstr>
      <vt:lpstr>Shared Responsibility Model</vt:lpstr>
      <vt:lpstr>Cloud Service Models</vt:lpstr>
      <vt:lpstr>Infrastructure as a Service - IaaS</vt:lpstr>
      <vt:lpstr>IaaS - Examples</vt:lpstr>
      <vt:lpstr>Platform as a Service - PaaS</vt:lpstr>
      <vt:lpstr>PaaS - Examples</vt:lpstr>
      <vt:lpstr>Serverless Compute ?</vt:lpstr>
      <vt:lpstr>Software as a Service - SaaS</vt:lpstr>
      <vt:lpstr>SaaS - Examples</vt:lpstr>
      <vt:lpstr>PowerPoint Presentation</vt:lpstr>
      <vt:lpstr>PowerPoint Presentation</vt:lpstr>
      <vt:lpstr>Division of responsibility</vt:lpstr>
      <vt:lpstr>Cons of IaaS</vt:lpstr>
      <vt:lpstr>Cons of PaaS</vt:lpstr>
      <vt:lpstr>Cons of SaaS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Teach a Course</dc:title>
  <dc:creator>Sarathkumar MC</dc:creator>
  <cp:lastModifiedBy>Sarathkumar MC</cp:lastModifiedBy>
  <cp:revision>11</cp:revision>
  <dcterms:created xsi:type="dcterms:W3CDTF">2023-04-14T06:48:01Z</dcterms:created>
  <dcterms:modified xsi:type="dcterms:W3CDTF">2023-04-15T02:34:16Z</dcterms:modified>
</cp:coreProperties>
</file>